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83" r:id="rId6"/>
    <p:sldId id="257" r:id="rId7"/>
    <p:sldId id="259" r:id="rId8"/>
    <p:sldId id="260" r:id="rId9"/>
    <p:sldId id="378" r:id="rId10"/>
    <p:sldId id="286" r:id="rId11"/>
    <p:sldId id="377" r:id="rId12"/>
    <p:sldId id="261" r:id="rId13"/>
    <p:sldId id="266" r:id="rId14"/>
    <p:sldId id="284" r:id="rId15"/>
    <p:sldId id="285" r:id="rId16"/>
    <p:sldId id="262" r:id="rId17"/>
    <p:sldId id="265" r:id="rId18"/>
    <p:sldId id="280" r:id="rId19"/>
    <p:sldId id="263" r:id="rId20"/>
    <p:sldId id="264" r:id="rId21"/>
    <p:sldId id="267" r:id="rId22"/>
    <p:sldId id="268" r:id="rId23"/>
    <p:sldId id="269" r:id="rId24"/>
    <p:sldId id="270" r:id="rId25"/>
    <p:sldId id="271" r:id="rId26"/>
    <p:sldId id="281" r:id="rId27"/>
    <p:sldId id="282" r:id="rId28"/>
    <p:sldId id="277" r:id="rId29"/>
    <p:sldId id="278" r:id="rId30"/>
    <p:sldId id="287" r:id="rId31"/>
    <p:sldId id="289" r:id="rId32"/>
    <p:sldId id="288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F"/>
    <a:srgbClr val="002648"/>
    <a:srgbClr val="5287B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DD60-3626-4725-B7A3-A0B3857E024E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98978-EC84-48D0-8693-0764FA5B8B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Spoken vocabulary = Critical building block of spoken and written language</a:t>
            </a:r>
          </a:p>
          <a:p>
            <a:r>
              <a:rPr lang="en-GB" dirty="0"/>
              <a:t>Vocabulary impacts children’s outcomes</a:t>
            </a:r>
          </a:p>
          <a:p>
            <a:r>
              <a:rPr lang="en-GB" dirty="0"/>
              <a:t>A child needs to acquire on average 3000 new words a year</a:t>
            </a:r>
          </a:p>
          <a:p>
            <a:r>
              <a:rPr lang="en-GB" altLang="en-US" dirty="0">
                <a:ea typeface="Calibri" pitchFamily="34" charset="0"/>
                <a:cs typeface="Times New Roman" pitchFamily="18" charset="0"/>
              </a:rPr>
              <a:t>Supports communication with peers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98978-EC84-48D0-8693-0764FA5B8BA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0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98978-EC84-48D0-8693-0764FA5B8BA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0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6400800" cy="1296144"/>
          </a:xfrm>
        </p:spPr>
        <p:txBody>
          <a:bodyPr/>
          <a:lstStyle>
            <a:lvl1pPr marL="0" indent="0" algn="l">
              <a:buNone/>
              <a:defRPr>
                <a:solidFill>
                  <a:srgbClr val="003B6F"/>
                </a:solidFill>
                <a:latin typeface="Segoe U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  <a:prstGeom prst="rect">
            <a:avLst/>
          </a:prstGeo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8229600" cy="41044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640"/>
            <a:ext cx="2057400" cy="54726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640"/>
            <a:ext cx="6019800" cy="54726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/>
            <a:fld id="{7D25DE80-30C0-4CD1-8796-223F4303B188}" type="slidenum">
              <a:rPr lang="en-GB" smtClean="0"/>
              <a:pPr algn="r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633043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715511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715511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715511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237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237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8640"/>
            <a:ext cx="5111750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176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640"/>
            <a:ext cx="5486400" cy="4032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638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472" y="5697280"/>
            <a:ext cx="1080000" cy="252000"/>
          </a:xfrm>
        </p:spPr>
        <p:txBody>
          <a:bodyPr bIns="0" anchor="t" anchorCtr="0"/>
          <a:lstStyle>
            <a:lvl1pPr algn="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7D25DE80-30C0-4CD1-8796-223F4303B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27781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23925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657" y="0"/>
            <a:ext cx="251520" cy="5957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51520" y="5961186"/>
            <a:ext cx="8640000" cy="88119"/>
          </a:xfrm>
          <a:prstGeom prst="rect">
            <a:avLst/>
          </a:prstGeom>
          <a:solidFill>
            <a:srgbClr val="002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51520" y="0"/>
            <a:ext cx="8640000" cy="90000"/>
          </a:xfrm>
          <a:prstGeom prst="rect">
            <a:avLst/>
          </a:prstGeom>
          <a:solidFill>
            <a:srgbClr val="003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8888020" y="1336"/>
            <a:ext cx="251520" cy="5957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1520" y="6309900"/>
            <a:ext cx="28083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Segoe UI Light" pitchFamily="34" charset="0"/>
              </a:rPr>
              <a:t>Caring, safe and excellent</a:t>
            </a:r>
          </a:p>
        </p:txBody>
      </p:sp>
      <p:sp>
        <p:nvSpPr>
          <p:cNvPr id="1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323528" y="5697280"/>
            <a:ext cx="1080000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FDC71AB-68A6-4E23-B674-BDE4565605DC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051720" y="5697280"/>
            <a:ext cx="5112568" cy="25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740472" y="5697280"/>
            <a:ext cx="1080000" cy="252000"/>
          </a:xfrm>
          <a:prstGeom prst="rect">
            <a:avLst/>
          </a:prstGeom>
        </p:spPr>
        <p:txBody>
          <a:bodyPr bIns="0" anchor="t" anchorCtr="0"/>
          <a:lstStyle>
            <a:lvl1pPr>
              <a:defRPr sz="1400">
                <a:solidFill>
                  <a:srgbClr val="003B6F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/>
            <a:fld id="{7D25DE80-30C0-4CD1-8796-223F4303B188}" type="slidenum">
              <a:rPr lang="en-GB" smtClean="0"/>
              <a:pPr algn="r"/>
              <a:t>‹#›</a:t>
            </a:fld>
            <a:endParaRPr lang="en-GB"/>
          </a:p>
        </p:txBody>
      </p:sp>
      <p:pic>
        <p:nvPicPr>
          <p:cNvPr id="18" name="Picture 17" descr="powerpoint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11079" y="6237312"/>
            <a:ext cx="1881401" cy="3861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3B6F"/>
          </a:soli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B6F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thecommunicationtrust.org.uk/projects/professional-development/online-short-cours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municationtrust.org.uk/media/540327/tct_talkingaboutageneration_report_online.pdf" TargetMode="External"/><Relationship Id="rId2" Type="http://schemas.openxmlformats.org/officeDocument/2006/relationships/hyperlink" Target="https://discovery.ucl.ac.uk/id/eprint/1567738/7/Best_01-08-2017_Interventi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importance of </a:t>
            </a:r>
            <a:r>
              <a:rPr lang="en-GB" dirty="0" err="1">
                <a:solidFill>
                  <a:srgbClr val="FFFFFF"/>
                </a:solidFill>
              </a:rPr>
              <a:t>vocabulay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13705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E3FF-76CC-422A-9532-B5DBD6D1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Three-pronged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89170-1ACE-48D9-BB30-42803191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Communication friendly classrooms (applying learning from our first workshop)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Focus on explicit vocabulary teaching – STAR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Encourage independent vocabulary learning</a:t>
            </a:r>
          </a:p>
        </p:txBody>
      </p:sp>
    </p:spTree>
    <p:extLst>
      <p:ext uri="{BB962C8B-B14F-4D97-AF65-F5344CB8AC3E}">
        <p14:creationId xmlns:p14="http://schemas.microsoft.com/office/powerpoint/2010/main" val="2817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578C-58C4-4DFA-878C-9183AEE6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 friendly classrooms</a:t>
            </a:r>
          </a:p>
        </p:txBody>
      </p:sp>
      <p:pic>
        <p:nvPicPr>
          <p:cNvPr id="5" name="Content Placeholder 4" descr="A graffiti covered wall&#10;&#10;Description automatically generated">
            <a:extLst>
              <a:ext uri="{FF2B5EF4-FFF2-40B4-BE49-F238E27FC236}">
                <a16:creationId xmlns:a16="http://schemas.microsoft.com/office/drawing/2014/main" id="{370F4135-9CB3-4BE7-AFDC-4F62A2F37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2221" y="1831384"/>
            <a:ext cx="5077047" cy="3807785"/>
          </a:xfrm>
        </p:spPr>
      </p:pic>
    </p:spTree>
    <p:extLst>
      <p:ext uri="{BB962C8B-B14F-4D97-AF65-F5344CB8AC3E}">
        <p14:creationId xmlns:p14="http://schemas.microsoft.com/office/powerpoint/2010/main" val="427555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9BD4-C1B2-4557-90AA-21561153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 friendly classrooms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4137DD8-01EA-401D-8CCA-484B503F9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1484313"/>
            <a:ext cx="5473700" cy="4105275"/>
          </a:xfrm>
        </p:spPr>
      </p:pic>
    </p:spTree>
    <p:extLst>
      <p:ext uri="{BB962C8B-B14F-4D97-AF65-F5344CB8AC3E}">
        <p14:creationId xmlns:p14="http://schemas.microsoft.com/office/powerpoint/2010/main" val="251247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1F5D-B7DE-4545-B755-ED0AB27D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 friendly classrooms</a:t>
            </a:r>
          </a:p>
        </p:txBody>
      </p:sp>
      <p:pic>
        <p:nvPicPr>
          <p:cNvPr id="5" name="Content Placeholder 4" descr="A store filled with lots of graffiti&#10;&#10;Description automatically generated">
            <a:extLst>
              <a:ext uri="{FF2B5EF4-FFF2-40B4-BE49-F238E27FC236}">
                <a16:creationId xmlns:a16="http://schemas.microsoft.com/office/drawing/2014/main" id="{29FDAB3E-BC02-4D9F-9F8E-587EECC51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314"/>
            <a:ext cx="5329138" cy="3996854"/>
          </a:xfrm>
        </p:spPr>
      </p:pic>
    </p:spTree>
    <p:extLst>
      <p:ext uri="{BB962C8B-B14F-4D97-AF65-F5344CB8AC3E}">
        <p14:creationId xmlns:p14="http://schemas.microsoft.com/office/powerpoint/2010/main" val="323186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4352-CAEB-4E79-B157-D0CD753A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 friendly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D087-33AD-4462-BD72-07BF7D14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Word of the week </a:t>
            </a:r>
          </a:p>
          <a:p>
            <a:r>
              <a:rPr lang="en-GB" dirty="0"/>
              <a:t>Working word wall – children have written these words themselves  </a:t>
            </a:r>
          </a:p>
          <a:p>
            <a:pPr marL="0" indent="0">
              <a:buNone/>
            </a:pPr>
            <a:r>
              <a:rPr lang="en-GB" b="1" dirty="0"/>
              <a:t>Reflection….</a:t>
            </a:r>
          </a:p>
          <a:p>
            <a:r>
              <a:rPr lang="en-GB" dirty="0"/>
              <a:t>Do you have a ‘word of the week?’ If so, how many times did you and children use the word of the week?</a:t>
            </a:r>
          </a:p>
          <a:p>
            <a:r>
              <a:rPr lang="en-GB" dirty="0"/>
              <a:t>Do you have a ‘working word wall’ and how often do you refer to it?</a:t>
            </a:r>
          </a:p>
          <a:p>
            <a:r>
              <a:rPr lang="en-GB" dirty="0"/>
              <a:t>Are written words supported by visuals, symbols in your class?</a:t>
            </a:r>
          </a:p>
          <a:p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199507C-9400-4FDF-9E44-8A3588352379}"/>
              </a:ext>
            </a:extLst>
          </p:cNvPr>
          <p:cNvSpPr/>
          <p:nvPr/>
        </p:nvSpPr>
        <p:spPr>
          <a:xfrm>
            <a:off x="4211960" y="1268760"/>
            <a:ext cx="504056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5621308-F7C4-48E7-AB05-C4EE0C7E796D}"/>
              </a:ext>
            </a:extLst>
          </p:cNvPr>
          <p:cNvSpPr/>
          <p:nvPr/>
        </p:nvSpPr>
        <p:spPr>
          <a:xfrm>
            <a:off x="5292080" y="2276872"/>
            <a:ext cx="504056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5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864-4BA4-4CD6-9839-6E0C825B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Communication friendly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3259-1B14-446D-A638-D1F681AAB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GB" dirty="0">
                <a:solidFill>
                  <a:schemeClr val="tx2"/>
                </a:solidFill>
              </a:rPr>
              <a:t>Working Word Wall	</a:t>
            </a:r>
          </a:p>
          <a:p>
            <a:pPr marL="1371600" lvl="2" indent="-457200"/>
            <a:r>
              <a:rPr lang="en-GB" dirty="0">
                <a:solidFill>
                  <a:schemeClr val="tx2"/>
                </a:solidFill>
              </a:rPr>
              <a:t>Give a clue</a:t>
            </a:r>
          </a:p>
          <a:p>
            <a:pPr marL="1371600" lvl="2" indent="-457200"/>
            <a:r>
              <a:rPr lang="en-GB" dirty="0">
                <a:solidFill>
                  <a:schemeClr val="tx2"/>
                </a:solidFill>
              </a:rPr>
              <a:t>Say it in a sentence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457200" indent="-457200"/>
            <a:r>
              <a:rPr lang="en-GB" dirty="0">
                <a:solidFill>
                  <a:schemeClr val="tx2"/>
                </a:solidFill>
              </a:rPr>
              <a:t>Word Pot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Act it out				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457200" indent="-457200"/>
            <a:r>
              <a:rPr lang="en-GB" dirty="0">
                <a:solidFill>
                  <a:schemeClr val="tx2"/>
                </a:solidFill>
              </a:rPr>
              <a:t>Word Learning Checklist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90F878-64F0-4D16-B934-54D01679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54" y="1438327"/>
            <a:ext cx="2416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89066-2762-4C52-BD33-996C5F756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76151"/>
            <a:ext cx="3268025" cy="21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4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47A7-2901-4648-B53F-B13C19AC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Explicitly teaching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C78D-E450-4B10-852B-7A03C72B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Word Aware Programme: STAR Approach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altLang="en-US" sz="4000" dirty="0">
                <a:solidFill>
                  <a:srgbClr val="66FF33"/>
                </a:solidFill>
              </a:rPr>
              <a:t>Select</a:t>
            </a:r>
          </a:p>
          <a:p>
            <a:endParaRPr lang="en-GB" altLang="en-US" sz="4000" dirty="0">
              <a:solidFill>
                <a:srgbClr val="66FF33"/>
              </a:solidFill>
            </a:endParaRPr>
          </a:p>
          <a:p>
            <a:r>
              <a:rPr lang="en-GB" altLang="en-US" sz="4000" dirty="0">
                <a:solidFill>
                  <a:srgbClr val="9900CC"/>
                </a:solidFill>
              </a:rPr>
              <a:t>Teach</a:t>
            </a:r>
          </a:p>
          <a:p>
            <a:endParaRPr lang="en-GB" altLang="en-US" sz="4000" dirty="0">
              <a:solidFill>
                <a:srgbClr val="9900CC"/>
              </a:solidFill>
            </a:endParaRPr>
          </a:p>
          <a:p>
            <a:r>
              <a:rPr lang="en-GB" altLang="en-US" sz="4000" dirty="0">
                <a:solidFill>
                  <a:srgbClr val="FF0000"/>
                </a:solidFill>
              </a:rPr>
              <a:t>Activate/Activity</a:t>
            </a:r>
          </a:p>
          <a:p>
            <a:endParaRPr lang="en-GB" altLang="en-US" sz="4000" dirty="0">
              <a:solidFill>
                <a:srgbClr val="FF0000"/>
              </a:solidFill>
            </a:endParaRPr>
          </a:p>
          <a:p>
            <a:r>
              <a:rPr lang="en-GB" altLang="en-US" sz="4000" dirty="0">
                <a:solidFill>
                  <a:srgbClr val="FF9933"/>
                </a:solidFill>
              </a:rPr>
              <a:t>Review</a:t>
            </a:r>
          </a:p>
          <a:p>
            <a:endParaRPr lang="en-GB" altLang="en-US" sz="4000" dirty="0">
              <a:solidFill>
                <a:srgbClr val="FF9933"/>
              </a:solidFill>
            </a:endParaRPr>
          </a:p>
          <a:p>
            <a:pPr>
              <a:buNone/>
            </a:pPr>
            <a:r>
              <a:rPr lang="en-GB" altLang="en-US" i="1" dirty="0"/>
              <a:t>Modified from </a:t>
            </a:r>
            <a:r>
              <a:rPr lang="en-GB" altLang="en-US" i="1" dirty="0" err="1"/>
              <a:t>Blachowicz</a:t>
            </a:r>
            <a:r>
              <a:rPr lang="en-GB" altLang="en-US" i="1" dirty="0"/>
              <a:t> and Fisher ( 2010 )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36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BA64-265F-4CF6-B44C-360616CF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STAR - Select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84A277-8EBD-47C1-A7AB-4CC473D74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2290"/>
              </p:ext>
            </p:extLst>
          </p:nvPr>
        </p:nvGraphicFramePr>
        <p:xfrm>
          <a:off x="457200" y="1484313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586787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007071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7331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Anchor words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(Most children know)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Goldilocks words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(Not too easy or too hard, but just right)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 on words</a:t>
                      </a:r>
                    </a:p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(Topic-specific)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4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Everyday basic familiar words, used frequently (e.g. clock, happy, school).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Words describing a basic concept in greater detail e.g. agony, tedious, hideous. (Very useful for literate language).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Subject-specific words (e.g. cytoplasm, apparatus, ecosphere, pivot).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1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‘Process’ vocabulary used across several or all subjects (e.g. participation, design, construct, defend, estimate, describe).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3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High frequency</a:t>
                      </a:r>
                    </a:p>
                    <a:p>
                      <a:r>
                        <a:rPr lang="en-GB" sz="1600" dirty="0"/>
                        <a:t>Often no need to teach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High frequency </a:t>
                      </a:r>
                    </a:p>
                    <a:p>
                      <a:r>
                        <a:rPr lang="en-GB" sz="1600" dirty="0"/>
                        <a:t>Rarely taught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Low frequency</a:t>
                      </a:r>
                    </a:p>
                    <a:p>
                      <a:r>
                        <a:rPr lang="en-GB" sz="1600" dirty="0"/>
                        <a:t>Often taught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47905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EDBC039-50F9-4E81-AB6C-6DE4E5AA5EB1}"/>
              </a:ext>
            </a:extLst>
          </p:cNvPr>
          <p:cNvSpPr/>
          <p:nvPr/>
        </p:nvSpPr>
        <p:spPr>
          <a:xfrm>
            <a:off x="3059832" y="5324793"/>
            <a:ext cx="1800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5770-623F-479C-B3BA-FB08D9B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STAR – Select </a:t>
            </a:r>
            <a:r>
              <a:rPr lang="en-GB" dirty="0"/>
              <a:t>Over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AF5A-3FCE-4E00-B916-D29C3D3A2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From Y4 topic, a village in India</a:t>
            </a:r>
          </a:p>
          <a:p>
            <a:r>
              <a:rPr lang="en-GB" altLang="en-US" dirty="0"/>
              <a:t>Put the following into 3 categories: anchor, goldilocks, step on words.  </a:t>
            </a:r>
          </a:p>
          <a:p>
            <a:pPr>
              <a:buNone/>
            </a:pPr>
            <a:r>
              <a:rPr lang="en-GB" altLang="en-US" dirty="0">
                <a:solidFill>
                  <a:srgbClr val="FF0000"/>
                </a:solidFill>
              </a:rPr>
              <a:t>   </a:t>
            </a:r>
            <a:r>
              <a:rPr lang="en-GB" altLang="en-US" dirty="0">
                <a:solidFill>
                  <a:srgbClr val="92D050"/>
                </a:solidFill>
              </a:rPr>
              <a:t>country, continent, route, monsoon, river, distance, weather, home, cash crop, family, economic activity, village, key, landscape, climate, crops, remote, symbol, hill, houses, occupation, nucleated, market town, settlement, city, road, linear, trade, airport, agriculture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75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7763-DDDF-41A6-ADC5-708364C1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you right?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4B45D8-CFAC-4CFA-A2CC-690861A47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624592"/>
              </p:ext>
            </p:extLst>
          </p:nvPr>
        </p:nvGraphicFramePr>
        <p:xfrm>
          <a:off x="457200" y="1484313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5447941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516355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33413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Anchor 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Goldilocks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 on 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48"/>
                          </a:solidFill>
                          <a:effectLst/>
                          <a:latin typeface="Arial" charset="0"/>
                        </a:rPr>
                        <a:t>Country, village, city, hill, river, weather, road, airport, home, houses, family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Continent, landscape, climate, route, distance, agriculture, crops, remote, symbol, key, occupation, trade, market town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648"/>
                          </a:solidFill>
                          <a:effectLst/>
                          <a:latin typeface="Arial" charset="0"/>
                        </a:rPr>
                        <a:t>Settlement, monsoon, nucleated, linear, cash crop, economic activity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63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3635-A047-4DD2-A602-16BCD672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Verbal communication: key elements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9B7CDD-1201-4174-9B8D-30B7F466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Physical (voice, body language)</a:t>
            </a:r>
          </a:p>
          <a:p>
            <a:r>
              <a:rPr lang="en-GB" dirty="0"/>
              <a:t>Linguistic (vocabulary, syntax, register, rhetorical techniques)</a:t>
            </a:r>
          </a:p>
          <a:p>
            <a:r>
              <a:rPr lang="en-GB" dirty="0"/>
              <a:t>Cognitive (content, structure, reasoning) </a:t>
            </a:r>
          </a:p>
          <a:p>
            <a:r>
              <a:rPr lang="en-GB" dirty="0"/>
              <a:t>Social/Emotional (confidence, audience/conversation partner awareness, working with others, listening/responding, turn-taking)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431406-CC74-474E-A10A-410AF2A0F979}"/>
              </a:ext>
            </a:extLst>
          </p:cNvPr>
          <p:cNvSpPr/>
          <p:nvPr/>
        </p:nvSpPr>
        <p:spPr>
          <a:xfrm>
            <a:off x="2555776" y="2060848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8119-89CF-43E3-9EE6-DA3A63CF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66FF33"/>
                </a:solidFill>
              </a:rPr>
              <a:t>S</a:t>
            </a:r>
            <a:r>
              <a:rPr lang="en-GB" altLang="en-US" b="1" dirty="0">
                <a:solidFill>
                  <a:srgbClr val="9900CC"/>
                </a:solidFill>
              </a:rPr>
              <a:t>T</a:t>
            </a:r>
            <a:r>
              <a:rPr lang="en-GB" altLang="en-US" b="1" dirty="0">
                <a:solidFill>
                  <a:srgbClr val="FF0000"/>
                </a:solidFill>
              </a:rPr>
              <a:t>A</a:t>
            </a:r>
            <a:r>
              <a:rPr lang="en-GB" altLang="en-US" b="1" dirty="0">
                <a:solidFill>
                  <a:srgbClr val="FF9933"/>
                </a:solidFill>
              </a:rPr>
              <a:t>R </a:t>
            </a:r>
            <a:r>
              <a:rPr lang="en-GB" altLang="en-US" b="1" dirty="0">
                <a:solidFill>
                  <a:srgbClr val="9900CC"/>
                </a:solidFill>
              </a:rPr>
              <a:t>– Teach</a:t>
            </a:r>
            <a:r>
              <a:rPr lang="en-GB" altLang="en-US" b="1" dirty="0">
                <a:solidFill>
                  <a:srgbClr val="FF9933"/>
                </a:solidFill>
              </a:rPr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3821-B6A8-4B3E-8EED-8600027F6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dirty="0"/>
              <a:t>STAR topic </a:t>
            </a:r>
            <a:r>
              <a:rPr lang="en-GB" altLang="en-US" dirty="0">
                <a:solidFill>
                  <a:srgbClr val="7030A0"/>
                </a:solidFill>
              </a:rPr>
              <a:t>teaching </a:t>
            </a:r>
            <a:r>
              <a:rPr lang="en-GB" altLang="en-US" dirty="0"/>
              <a:t>sequence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Symbol/Picture/Photograph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Phonology (sound)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Semantics (meaning)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Put it in a sentence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Action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Song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Working word wall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Word Pot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32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C07C-8A5F-4C18-A768-69DA175C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66FF33"/>
                </a:solidFill>
              </a:rPr>
              <a:t>S</a:t>
            </a:r>
            <a:r>
              <a:rPr lang="en-GB" altLang="en-US" b="1" dirty="0">
                <a:solidFill>
                  <a:srgbClr val="9900CC"/>
                </a:solidFill>
              </a:rPr>
              <a:t>T</a:t>
            </a:r>
            <a:r>
              <a:rPr lang="en-GB" altLang="en-US" b="1" dirty="0">
                <a:solidFill>
                  <a:srgbClr val="FF0000"/>
                </a:solidFill>
              </a:rPr>
              <a:t>A</a:t>
            </a:r>
            <a:r>
              <a:rPr lang="en-GB" altLang="en-US" b="1" dirty="0">
                <a:solidFill>
                  <a:srgbClr val="FF9933"/>
                </a:solidFill>
              </a:rPr>
              <a:t>R </a:t>
            </a:r>
            <a:r>
              <a:rPr lang="en-GB" altLang="en-US" b="1" dirty="0">
                <a:solidFill>
                  <a:srgbClr val="9900CC"/>
                </a:solidFill>
              </a:rPr>
              <a:t>– </a:t>
            </a:r>
            <a:r>
              <a:rPr lang="en-GB" altLang="en-US" dirty="0">
                <a:solidFill>
                  <a:srgbClr val="9900CC"/>
                </a:solidFill>
              </a:rPr>
              <a:t>Teach</a:t>
            </a:r>
            <a:r>
              <a:rPr lang="en-GB" altLang="en-US" b="1" dirty="0">
                <a:solidFill>
                  <a:srgbClr val="FF9933"/>
                </a:solidFill>
              </a:rPr>
              <a:t> </a:t>
            </a:r>
            <a:r>
              <a:rPr lang="en-GB" altLang="en-US" b="1" dirty="0">
                <a:solidFill>
                  <a:srgbClr val="7030A0"/>
                </a:solidFill>
              </a:rPr>
              <a:t>–</a:t>
            </a:r>
            <a:r>
              <a:rPr lang="en-GB" altLang="en-US" b="1" dirty="0">
                <a:solidFill>
                  <a:srgbClr val="FF9933"/>
                </a:solidFill>
              </a:rPr>
              <a:t> </a:t>
            </a:r>
            <a:r>
              <a:rPr lang="en-GB" altLang="en-US" dirty="0">
                <a:solidFill>
                  <a:srgbClr val="7030A0"/>
                </a:solidFill>
              </a:rPr>
              <a:t>Using The Word Wizard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8F6C6E-ECC4-473B-BC8B-99C07FC51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563" y="1484313"/>
            <a:ext cx="6260874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B134-7624-4FFD-B751-F0CF26FF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7781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altLang="en-US" b="1">
                <a:solidFill>
                  <a:srgbClr val="66FF33"/>
                </a:solidFill>
              </a:rPr>
              <a:t>S</a:t>
            </a:r>
            <a:r>
              <a:rPr lang="en-GB" altLang="en-US" b="1">
                <a:solidFill>
                  <a:srgbClr val="9900CC"/>
                </a:solidFill>
              </a:rPr>
              <a:t>T</a:t>
            </a:r>
            <a:r>
              <a:rPr lang="en-GB" altLang="en-US" b="1">
                <a:solidFill>
                  <a:srgbClr val="FF0000"/>
                </a:solidFill>
              </a:rPr>
              <a:t>A</a:t>
            </a:r>
            <a:r>
              <a:rPr lang="en-GB" altLang="en-US" b="1">
                <a:solidFill>
                  <a:srgbClr val="FF9933"/>
                </a:solidFill>
              </a:rPr>
              <a:t>R </a:t>
            </a:r>
            <a:r>
              <a:rPr lang="en-GB" altLang="en-US" b="1">
                <a:solidFill>
                  <a:srgbClr val="9900CC"/>
                </a:solidFill>
              </a:rPr>
              <a:t>– </a:t>
            </a:r>
            <a:r>
              <a:rPr lang="en-GB" altLang="en-US">
                <a:solidFill>
                  <a:srgbClr val="9900CC"/>
                </a:solidFill>
              </a:rPr>
              <a:t>Teach</a:t>
            </a:r>
            <a:r>
              <a:rPr lang="en-GB" altLang="en-US" b="1">
                <a:solidFill>
                  <a:srgbClr val="FF9933"/>
                </a:solidFill>
              </a:rPr>
              <a:t> </a:t>
            </a:r>
            <a:r>
              <a:rPr lang="en-GB" altLang="en-US" b="1">
                <a:solidFill>
                  <a:srgbClr val="7030A0"/>
                </a:solidFill>
              </a:rPr>
              <a:t>–</a:t>
            </a:r>
            <a:r>
              <a:rPr lang="en-GB" altLang="en-US" b="1">
                <a:solidFill>
                  <a:srgbClr val="FF9933"/>
                </a:solidFill>
              </a:rPr>
              <a:t> </a:t>
            </a:r>
            <a:r>
              <a:rPr lang="en-GB" altLang="en-US">
                <a:solidFill>
                  <a:srgbClr val="7030A0"/>
                </a:solidFill>
              </a:rPr>
              <a:t>Using The Word Wizard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04D0CB-DF57-45FD-8261-B52462B64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200" y="1484313"/>
            <a:ext cx="6253599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B4C3-3FE5-4423-A3AB-743790ED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66FF33"/>
                </a:solidFill>
              </a:rPr>
              <a:t>S</a:t>
            </a:r>
            <a:r>
              <a:rPr lang="en-GB" altLang="en-US" b="1" dirty="0">
                <a:solidFill>
                  <a:srgbClr val="9900CC"/>
                </a:solidFill>
              </a:rPr>
              <a:t>T</a:t>
            </a:r>
            <a:r>
              <a:rPr lang="en-GB" altLang="en-US" b="1" dirty="0">
                <a:solidFill>
                  <a:srgbClr val="FF0000"/>
                </a:solidFill>
              </a:rPr>
              <a:t>A</a:t>
            </a:r>
            <a:r>
              <a:rPr lang="en-GB" altLang="en-US" b="1" dirty="0">
                <a:solidFill>
                  <a:srgbClr val="FF9933"/>
                </a:solidFill>
              </a:rPr>
              <a:t>R </a:t>
            </a:r>
            <a:r>
              <a:rPr lang="en-GB" altLang="en-US" b="1" dirty="0">
                <a:solidFill>
                  <a:srgbClr val="FF0000"/>
                </a:solidFill>
              </a:rPr>
              <a:t>- Activate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EE22-987D-4C95-A155-472BF746C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dirty="0"/>
              <a:t>Might look a lot like your normal lesson but:</a:t>
            </a:r>
          </a:p>
          <a:p>
            <a:endParaRPr lang="en-GB" altLang="en-US" dirty="0"/>
          </a:p>
          <a:p>
            <a:r>
              <a:rPr lang="en-GB" altLang="en-US" dirty="0"/>
              <a:t>Adults use the word many times</a:t>
            </a:r>
          </a:p>
          <a:p>
            <a:endParaRPr lang="en-GB" altLang="en-US" dirty="0"/>
          </a:p>
          <a:p>
            <a:r>
              <a:rPr lang="en-GB" altLang="en-US" dirty="0"/>
              <a:t>Prompt children to use the word</a:t>
            </a:r>
          </a:p>
          <a:p>
            <a:endParaRPr lang="en-GB" altLang="en-US" dirty="0"/>
          </a:p>
          <a:p>
            <a:r>
              <a:rPr lang="en-GB" altLang="en-US" dirty="0"/>
              <a:t>Link vocabulary to activity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20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FCBC-C836-41A0-AF63-2AF4D97C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rgbClr val="66FF33"/>
                </a:solidFill>
              </a:rPr>
              <a:t>S</a:t>
            </a:r>
            <a:r>
              <a:rPr lang="en-GB" altLang="en-US" b="1" dirty="0">
                <a:solidFill>
                  <a:srgbClr val="9900CC"/>
                </a:solidFill>
              </a:rPr>
              <a:t>T</a:t>
            </a:r>
            <a:r>
              <a:rPr lang="en-GB" altLang="en-US" b="1" dirty="0">
                <a:solidFill>
                  <a:srgbClr val="FF0000"/>
                </a:solidFill>
              </a:rPr>
              <a:t>A</a:t>
            </a:r>
            <a:r>
              <a:rPr lang="en-GB" altLang="en-US" b="1" dirty="0">
                <a:solidFill>
                  <a:srgbClr val="FF9933"/>
                </a:solidFill>
              </a:rPr>
              <a:t>R</a:t>
            </a:r>
            <a:r>
              <a:rPr lang="en-GB" altLang="en-US" dirty="0">
                <a:solidFill>
                  <a:schemeClr val="tx2"/>
                </a:solidFill>
              </a:rPr>
              <a:t> – </a:t>
            </a:r>
            <a:r>
              <a:rPr lang="en-GB" altLang="en-US" dirty="0">
                <a:solidFill>
                  <a:srgbClr val="FF9933"/>
                </a:solidFill>
              </a:rPr>
              <a:t>Review</a:t>
            </a:r>
            <a:br>
              <a:rPr lang="en-GB" altLang="en-US" dirty="0">
                <a:solidFill>
                  <a:srgbClr val="FF9933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64BD-F5EE-48B3-A164-2B604CDE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altLang="en-US" sz="2800" dirty="0"/>
              <a:t>Reviewing words helps words fix into the child's long-</a:t>
            </a:r>
          </a:p>
          <a:p>
            <a:pPr>
              <a:buNone/>
            </a:pPr>
            <a:r>
              <a:rPr lang="en-GB" altLang="en-US" sz="2800" dirty="0"/>
              <a:t>term memory. This needs to be done at the end of the </a:t>
            </a:r>
          </a:p>
          <a:p>
            <a:pPr>
              <a:buNone/>
            </a:pPr>
            <a:r>
              <a:rPr lang="en-GB" altLang="en-US" sz="2800" dirty="0"/>
              <a:t>lesson and also at various times such as:</a:t>
            </a:r>
          </a:p>
          <a:p>
            <a:pPr>
              <a:buNone/>
            </a:pPr>
            <a:endParaRPr lang="en-GB" alt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dirty="0"/>
              <a:t>	following week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dirty="0"/>
              <a:t>	end of the half term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altLang="en-US" dirty="0"/>
              <a:t>	next term</a:t>
            </a:r>
          </a:p>
          <a:p>
            <a:pPr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sz="2800" dirty="0"/>
              <a:t>Word Pot, Discussion, Stickers home, Games, </a:t>
            </a:r>
          </a:p>
          <a:p>
            <a:pPr>
              <a:buNone/>
            </a:pPr>
            <a:r>
              <a:rPr lang="en-GB" altLang="en-US" sz="2800" dirty="0"/>
              <a:t>Fortune Teller, Pass the Object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263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A051-8E22-4B08-9017-BE2E6123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92D050"/>
                </a:solidFill>
              </a:rPr>
              <a:t>S</a:t>
            </a:r>
            <a:r>
              <a:rPr lang="en-GB" altLang="en-US" dirty="0">
                <a:solidFill>
                  <a:srgbClr val="0070C0"/>
                </a:solidFill>
              </a:rPr>
              <a:t>T</a:t>
            </a:r>
            <a:r>
              <a:rPr lang="en-GB" altLang="en-US" dirty="0">
                <a:solidFill>
                  <a:srgbClr val="FF0000"/>
                </a:solidFill>
              </a:rPr>
              <a:t>A</a:t>
            </a:r>
            <a:r>
              <a:rPr lang="en-GB" altLang="en-US" dirty="0">
                <a:solidFill>
                  <a:srgbClr val="FFC000"/>
                </a:solidFill>
              </a:rPr>
              <a:t>R</a:t>
            </a:r>
            <a:r>
              <a:rPr lang="en-GB" altLang="en-US" dirty="0"/>
              <a:t>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5028-2B81-4C85-8629-2962E3FE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>
                <a:solidFill>
                  <a:srgbClr val="92D050"/>
                </a:solidFill>
              </a:rPr>
              <a:t>Select</a:t>
            </a:r>
            <a:r>
              <a:rPr lang="en-GB" altLang="en-US" dirty="0"/>
              <a:t>- pick a goldilocks word as word of the day.</a:t>
            </a:r>
          </a:p>
          <a:p>
            <a:r>
              <a:rPr lang="en-GB" altLang="en-US" dirty="0">
                <a:solidFill>
                  <a:srgbClr val="0070C0"/>
                </a:solidFill>
              </a:rPr>
              <a:t>Teach</a:t>
            </a:r>
            <a:r>
              <a:rPr lang="en-GB" altLang="en-US" dirty="0"/>
              <a:t>- the word to the whole class, use word wizard sheet.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Activate</a:t>
            </a:r>
            <a:r>
              <a:rPr lang="en-GB" altLang="en-US" dirty="0"/>
              <a:t>- use the word in the lesson linked to what the children are doing </a:t>
            </a:r>
            <a:r>
              <a:rPr lang="en-GB" altLang="en-US" u="sng" dirty="0"/>
              <a:t>many</a:t>
            </a:r>
            <a:r>
              <a:rPr lang="en-GB" altLang="en-US" dirty="0"/>
              <a:t> times and encourage them to use it too.</a:t>
            </a:r>
          </a:p>
          <a:p>
            <a:r>
              <a:rPr lang="en-GB" altLang="en-US" dirty="0">
                <a:solidFill>
                  <a:srgbClr val="FFC000"/>
                </a:solidFill>
              </a:rPr>
              <a:t>Review</a:t>
            </a:r>
            <a:r>
              <a:rPr lang="en-GB" altLang="en-US" dirty="0"/>
              <a:t>- word pot, discussion, stickers home/fridge words, games.</a:t>
            </a:r>
            <a:endParaRPr lang="en-GB" alt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382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950B-FE79-415C-BC7D-013FF40E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Fostering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A0E8E-AC83-4972-97CA-8C091042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dirty="0">
                <a:solidFill>
                  <a:schemeClr val="tx2"/>
                </a:solidFill>
              </a:rPr>
              <a:t>Vocabulary Self-rating Scale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Word Games e.g. Pass the bomb, The 5-second Rule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Use of ‘Vocabulary Learning Checklists’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Vocabulary Notebook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Taking responsibility for new words e.g. through use of dictionary / thesaurus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Fridge Words</a:t>
            </a:r>
          </a:p>
          <a:p>
            <a:r>
              <a:rPr lang="en-GB" altLang="en-US" dirty="0">
                <a:solidFill>
                  <a:schemeClr val="tx2"/>
                </a:solidFill>
              </a:rPr>
              <a:t>Reading Book Challenge (bookmark in resource pack)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73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1EF2-1120-4CB3-9142-82CCC2F7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1C26-9619-455D-A4D7-1EF47197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Word Aware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Speechmark</a:t>
            </a:r>
            <a:r>
              <a:rPr lang="en-GB" dirty="0"/>
              <a:t> Publishing)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Today’s resource pack</a:t>
            </a:r>
          </a:p>
          <a:p>
            <a:pPr marL="0" indent="0">
              <a:buNone/>
            </a:pPr>
            <a:r>
              <a:rPr lang="en-GB" sz="1600" dirty="0"/>
              <a:t>including blank lesson plan, lesson example, </a:t>
            </a:r>
          </a:p>
          <a:p>
            <a:pPr marL="0" indent="0">
              <a:buNone/>
            </a:pPr>
            <a:r>
              <a:rPr lang="en-GB" sz="1600" dirty="0"/>
              <a:t>Black Sheep Press vocabulary learning check list,</a:t>
            </a:r>
          </a:p>
          <a:p>
            <a:pPr marL="0" indent="0">
              <a:buNone/>
            </a:pPr>
            <a:r>
              <a:rPr lang="en-GB" sz="1600" dirty="0"/>
              <a:t>word web, word pot template, </a:t>
            </a:r>
          </a:p>
          <a:p>
            <a:pPr marL="0" indent="0">
              <a:buNone/>
            </a:pPr>
            <a:r>
              <a:rPr lang="en-GB" sz="1600" dirty="0"/>
              <a:t>reading book challenge book mark, </a:t>
            </a:r>
          </a:p>
          <a:p>
            <a:pPr marL="0" indent="0">
              <a:buNone/>
            </a:pPr>
            <a:r>
              <a:rPr lang="en-GB" sz="1600" dirty="0"/>
              <a:t>vocabulary self-rating scale, fridge words, </a:t>
            </a:r>
          </a:p>
          <a:p>
            <a:pPr marL="0" indent="0">
              <a:buNone/>
            </a:pPr>
            <a:r>
              <a:rPr lang="en-GB" sz="1600" dirty="0"/>
              <a:t>fortune teller, working word wall template.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E3D1617-30C6-4486-8B18-B969B0E24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17" y="620688"/>
            <a:ext cx="3196363" cy="4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05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C53D-1A2C-48D8-9981-EDCF27F5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CPD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7528-D5F5-4ADD-9E70-423C2F30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Communication Trust: An Introduction to Speech, Language and Communication (Short Online Course, approximately 3 hours to complete)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https://www.thecommunicationtrust.org.uk/projects/professional-development/online-short-course/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6895-A82A-48AF-A11C-5ECD9E67B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19726"/>
            <a:ext cx="2233911" cy="16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7CFB-AA5C-41EC-AE62-A6D50341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E40C-27F6-4B0F-8911-47B04B0B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UCL WORD Project (2017, randomised control trial, semantic and phonological word webs).  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https://discovery.ucl.ac.uk/id/eprint/1567738/7/Best_01-08-2017_Interventi.pdf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‘Talking About A Generation’ Report (2017)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https://www.thecommunicationtrust.org.uk/media/540327/tct_talkingaboutageneration_report_online.pdf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8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vocabulary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Links the spoken word to the written word. </a:t>
            </a:r>
            <a:endParaRPr lang="en-US" dirty="0"/>
          </a:p>
          <a:p>
            <a:r>
              <a:rPr lang="en-GB" dirty="0"/>
              <a:t>Difficulties with oral language can impact behaviour, mental health and academic attainment. 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334F-4A4E-43D6-8F67-BE0ECB53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spoken language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101B0-3AE9-4837-910D-510C777A9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Language difficulties are the most common special need identified in the early years.</a:t>
            </a:r>
          </a:p>
          <a:p>
            <a:r>
              <a:rPr lang="en-GB" dirty="0"/>
              <a:t>Speech, Language, Communication Needs (SLCN)  account for 22% of children on the SEN Register across the country (DfE, 2019); the top identified need.</a:t>
            </a:r>
          </a:p>
          <a:p>
            <a:r>
              <a:rPr lang="en-GB" dirty="0"/>
              <a:t>Difficulties are more prevalent for children from socially deprived areas.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49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3C23-7EBA-41BF-8555-28E7545A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vocabulary matter?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A10C08-0520-4248-AE31-1D855EBE4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295999"/>
              </p:ext>
            </p:extLst>
          </p:nvPr>
        </p:nvGraphicFramePr>
        <p:xfrm>
          <a:off x="457200" y="1484313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1824934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12502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Life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2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 vocabulary age 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less well academically and socially at 6</a:t>
                      </a: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less well at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3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Poor vocabulary age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Twice as likely to be unemployed in their 30s</a:t>
                      </a: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and a half times more likely to have mental health issues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29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Poor communication &amp; spoken language age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likely to enjoy school at age 7</a:t>
                      </a:r>
                      <a:endParaRPr lang="en-GB" dirty="0"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6x less likely to do well in English </a:t>
                      </a:r>
                      <a:endParaRPr lang="en-GB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10x less likely to do well in maths at age 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421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1EFB78-929C-4E86-A631-FF257589B54E}"/>
              </a:ext>
            </a:extLst>
          </p:cNvPr>
          <p:cNvSpPr txBox="1"/>
          <p:nvPr/>
        </p:nvSpPr>
        <p:spPr>
          <a:xfrm>
            <a:off x="683568" y="537368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Source:  ‘Talking About A Generation’ (2017)</a:t>
            </a:r>
          </a:p>
        </p:txBody>
      </p:sp>
    </p:spTree>
    <p:extLst>
      <p:ext uri="{BB962C8B-B14F-4D97-AF65-F5344CB8AC3E}">
        <p14:creationId xmlns:p14="http://schemas.microsoft.com/office/powerpoint/2010/main" val="943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747FD-9CC3-4160-AD3C-DF0A4C4D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Workshop activity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3CE9-D753-4591-AEF2-BF202913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100" dirty="0"/>
              <a:t>Can you arrange vocabulary norms by age?</a:t>
            </a:r>
          </a:p>
        </p:txBody>
      </p:sp>
    </p:spTree>
    <p:extLst>
      <p:ext uri="{BB962C8B-B14F-4D97-AF65-F5344CB8AC3E}">
        <p14:creationId xmlns:p14="http://schemas.microsoft.com/office/powerpoint/2010/main" val="321037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F340-0A60-4254-B9D4-33930F8B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Typical spoken vocabulary norms: primary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AE943C-975C-482A-AA9A-80FC4B215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111745"/>
              </p:ext>
            </p:extLst>
          </p:nvPr>
        </p:nvGraphicFramePr>
        <p:xfrm>
          <a:off x="467544" y="1124744"/>
          <a:ext cx="7931224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06">
                  <a:extLst>
                    <a:ext uri="{9D8B030D-6E8A-4147-A177-3AD203B41FA5}">
                      <a16:colId xmlns:a16="http://schemas.microsoft.com/office/drawing/2014/main" val="1363210631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1003783209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1081907842"/>
                    </a:ext>
                  </a:extLst>
                </a:gridCol>
                <a:gridCol w="1982806">
                  <a:extLst>
                    <a:ext uri="{9D8B030D-6E8A-4147-A177-3AD203B41FA5}">
                      <a16:colId xmlns:a16="http://schemas.microsoft.com/office/drawing/2014/main" val="1078692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4 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to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to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to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8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Understands a range of related words to describe concepts.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Compares words, the way they look, sound or mean.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a range of words related to time &amp; measurement.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Makes choices from a wide and varied vocabulary.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86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Knows words can be put into groups (categories).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guess the word from clues, or give others clues using shape, size, function.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a wide range of verbs to express their thoughts or about cause/effect.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sophisticated words but the meaning might not always be accurate.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Uses words more specifically to make the meaning clearer.</a:t>
                      </a:r>
                    </a:p>
                    <a:p>
                      <a:endParaRPr lang="en-GB" dirty="0"/>
                    </a:p>
                    <a:p>
                      <a:r>
                        <a:rPr lang="en-GB" b="1" i="1" dirty="0"/>
                        <a:t>Source: The Communication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newly learnt words in a specific &amp; appropriate way.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Joins in discussion about an activity using topic vocabulary.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Knows that words can have two/more meanings &amp; uses appropriately, but can’t always explain how they are linked.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76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38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04A1-CFC6-4D29-8B59-F01C925C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Typical spoken vocabulary: secondary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1B4ECF-9B1F-46C4-B0C8-9C23F46BB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35989"/>
              </p:ext>
            </p:extLst>
          </p:nvPr>
        </p:nvGraphicFramePr>
        <p:xfrm>
          <a:off x="457200" y="1484313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8198375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759164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18117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Age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4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Instruction words are hard to understand e.g. estimate, research.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Still challenged by some instruction words e.g. modify, consider.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Knows what these instruction words mean: compile, evaluate, find themes.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Understands some words have multiple meanings e.g. bright, 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patterns in words e.g. suffixes such as –</a:t>
                      </a:r>
                      <a:r>
                        <a:rPr lang="en-GB" dirty="0" err="1"/>
                        <a:t>esque</a:t>
                      </a:r>
                      <a:r>
                        <a:rPr lang="en-GB" dirty="0"/>
                        <a:t>, </a:t>
                      </a:r>
                    </a:p>
                    <a:p>
                      <a:r>
                        <a:rPr lang="en-GB" dirty="0"/>
                        <a:t>-able and prefixes such as dis-, un-.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a wide range of descriptive words and expressions e.g. swaggered, meandered.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2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Beginning to use dictionary type definitions rather than those based on personal experience.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Uses ‘academic’ words when prompted for formal work e.g. agitated, excruciating.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6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Uses more interesting vocabulary when prompted e.g. worried becomes anxious.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confidently explain the meanings of subject vocabulary and words with multiple meanings.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/>
                        <a:t>Source: The Communication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47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48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F303-D94F-4E30-AB34-CDC75EB2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What can we do together to improve spoken language at our schools?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6DD47-CA09-4516-9224-2A6053A9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 pairs/groups discuss:</a:t>
            </a:r>
          </a:p>
          <a:p>
            <a:r>
              <a:rPr lang="en-GB" dirty="0"/>
              <a:t>What explicit activities do you carry out daily to foster a love of spoken words in children?</a:t>
            </a:r>
          </a:p>
          <a:p>
            <a:r>
              <a:rPr lang="en-GB" dirty="0">
                <a:latin typeface="Segoe UI"/>
                <a:cs typeface="Segoe UI"/>
              </a:rPr>
              <a:t>How many </a:t>
            </a:r>
            <a:r>
              <a:rPr lang="en-GB" u="sng" dirty="0">
                <a:latin typeface="Segoe UI"/>
                <a:cs typeface="Segoe UI"/>
              </a:rPr>
              <a:t>new</a:t>
            </a:r>
            <a:r>
              <a:rPr lang="en-GB" dirty="0">
                <a:latin typeface="Segoe UI"/>
                <a:cs typeface="Segoe UI"/>
              </a:rPr>
              <a:t> words do you teach every day to children?  How often are the words spoken and consolidated?</a:t>
            </a:r>
            <a:endParaRPr lang="en-GB" dirty="0"/>
          </a:p>
          <a:p>
            <a:r>
              <a:rPr lang="en-GB" dirty="0">
                <a:latin typeface="Segoe UI"/>
                <a:cs typeface="Segoe UI"/>
              </a:rPr>
              <a:t>Are dictionaries freely available in your classroom? How often do you build in dictionary and thesaurus work?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04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010033CD45D479681024A3CDF1F71" ma:contentTypeVersion="13" ma:contentTypeDescription="Create a new document." ma:contentTypeScope="" ma:versionID="4a1ed48ba02f22c508fa196348d8d3cf">
  <xsd:schema xmlns:xsd="http://www.w3.org/2001/XMLSchema" xmlns:xs="http://www.w3.org/2001/XMLSchema" xmlns:p="http://schemas.microsoft.com/office/2006/metadata/properties" xmlns:ns3="83dce263-d04c-474d-b9ee-1e6428f1a3d8" xmlns:ns4="6dd73cd8-8e65-4754-af1d-1258c41e6661" targetNamespace="http://schemas.microsoft.com/office/2006/metadata/properties" ma:root="true" ma:fieldsID="55f4a239035c164e5d488ba6e1156b02" ns3:_="" ns4:_="">
    <xsd:import namespace="83dce263-d04c-474d-b9ee-1e6428f1a3d8"/>
    <xsd:import namespace="6dd73cd8-8e65-4754-af1d-1258c41e66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ce263-d04c-474d-b9ee-1e6428f1a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73cd8-8e65-4754-af1d-1258c41e66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1A68C-E600-4CA5-A9B7-C5ABEB7D5EB0}">
  <ds:schemaRefs>
    <ds:schemaRef ds:uri="http://purl.org/dc/dcmitype/"/>
    <ds:schemaRef ds:uri="http://schemas.microsoft.com/office/infopath/2007/PartnerControls"/>
    <ds:schemaRef ds:uri="83dce263-d04c-474d-b9ee-1e6428f1a3d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dd73cd8-8e65-4754-af1d-1258c41e666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B9E0D2-49B8-49C1-BD94-631921B587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DFA11-0F58-42B5-AEED-B64D2DCAE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ce263-d04c-474d-b9ee-1e6428f1a3d8"/>
    <ds:schemaRef ds:uri="6dd73cd8-8e65-4754-af1d-1258c41e6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1586</Words>
  <Application>Microsoft Office PowerPoint</Application>
  <PresentationFormat>On-screen Show (4:3)</PresentationFormat>
  <Paragraphs>204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Segoe UI</vt:lpstr>
      <vt:lpstr>Segoe UI Light</vt:lpstr>
      <vt:lpstr>Wingdings</vt:lpstr>
      <vt:lpstr>Office Theme</vt:lpstr>
      <vt:lpstr>The importance of vocabulay</vt:lpstr>
      <vt:lpstr>Verbal communication: key elements</vt:lpstr>
      <vt:lpstr>Why is vocabulary important?</vt:lpstr>
      <vt:lpstr>Does spoken language matter?</vt:lpstr>
      <vt:lpstr>Does vocabulary matter?</vt:lpstr>
      <vt:lpstr>Workshop activity</vt:lpstr>
      <vt:lpstr>Typical spoken vocabulary norms: primary</vt:lpstr>
      <vt:lpstr>Typical spoken vocabulary: secondary</vt:lpstr>
      <vt:lpstr>What can we do together to improve spoken language at our schools?</vt:lpstr>
      <vt:lpstr>Three-pronged approach</vt:lpstr>
      <vt:lpstr>Communication friendly classrooms</vt:lpstr>
      <vt:lpstr>Communication friendly classrooms</vt:lpstr>
      <vt:lpstr>Communication friendly classrooms</vt:lpstr>
      <vt:lpstr>Communication friendly classrooms</vt:lpstr>
      <vt:lpstr>Communication friendly classrooms</vt:lpstr>
      <vt:lpstr>Explicitly teaching vocabulary</vt:lpstr>
      <vt:lpstr>STAR - Select</vt:lpstr>
      <vt:lpstr>STAR – Select Over to you</vt:lpstr>
      <vt:lpstr>Were you right?</vt:lpstr>
      <vt:lpstr>STAR – Teach </vt:lpstr>
      <vt:lpstr>STAR – Teach – Using The Word Wizard</vt:lpstr>
      <vt:lpstr>STAR – Teach – Using The Word Wizard</vt:lpstr>
      <vt:lpstr>STAR - Activate</vt:lpstr>
      <vt:lpstr>STAR – Review </vt:lpstr>
      <vt:lpstr>STAR summary</vt:lpstr>
      <vt:lpstr>Fostering independence</vt:lpstr>
      <vt:lpstr>Resources</vt:lpstr>
      <vt:lpstr>Further CPD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oracy</dc:title>
  <dc:creator>Brockett Helen (RNU) Oxford Health</dc:creator>
  <cp:lastModifiedBy>Hewings, Debbie - S&amp;CS</cp:lastModifiedBy>
  <cp:revision>19</cp:revision>
  <cp:lastPrinted>2020-01-16T17:15:05Z</cp:lastPrinted>
  <dcterms:created xsi:type="dcterms:W3CDTF">2019-11-25T22:49:59Z</dcterms:created>
  <dcterms:modified xsi:type="dcterms:W3CDTF">2021-06-16T11:09:52Z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0x010100C69010033CD45D479681024A3CDF1F71</vt:lpwstr>
  </property>
</Properties>
</file>