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61" r:id="rId5"/>
    <p:sldId id="312" r:id="rId6"/>
    <p:sldId id="299" r:id="rId7"/>
    <p:sldId id="311" r:id="rId8"/>
    <p:sldId id="317" r:id="rId9"/>
    <p:sldId id="316" r:id="rId10"/>
    <p:sldId id="318" r:id="rId11"/>
    <p:sldId id="267" r:id="rId12"/>
    <p:sldId id="294" r:id="rId13"/>
    <p:sldId id="269" r:id="rId14"/>
    <p:sldId id="270" r:id="rId15"/>
    <p:sldId id="276" r:id="rId16"/>
    <p:sldId id="273" r:id="rId17"/>
    <p:sldId id="305" r:id="rId18"/>
    <p:sldId id="319" r:id="rId19"/>
    <p:sldId id="271" r:id="rId20"/>
    <p:sldId id="272" r:id="rId21"/>
    <p:sldId id="313" r:id="rId22"/>
    <p:sldId id="314" r:id="rId23"/>
    <p:sldId id="315" r:id="rId24"/>
    <p:sldId id="320" r:id="rId25"/>
    <p:sldId id="281" r:id="rId26"/>
    <p:sldId id="321" r:id="rId27"/>
  </p:sldIdLst>
  <p:sldSz cx="9144000" cy="6858000" type="screen4x3"/>
  <p:notesSz cx="6797675" cy="9926638"/>
  <p:defaultTextStyle>
    <a:defPPr>
      <a:defRPr lang="en-GB"/>
    </a:defPPr>
    <a:lvl1pPr algn="l" rtl="0" eaLnBrk="0" fontAlgn="base" hangingPunct="0">
      <a:spcBef>
        <a:spcPct val="0"/>
      </a:spcBef>
      <a:spcAft>
        <a:spcPct val="0"/>
      </a:spcAft>
      <a:defRPr sz="2800" kern="1200">
        <a:solidFill>
          <a:schemeClr val="accent2"/>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accent2"/>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accent2"/>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accent2"/>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accent2"/>
        </a:solidFill>
        <a:latin typeface="Arial" panose="020B0604020202020204" pitchFamily="34" charset="0"/>
        <a:ea typeface="+mn-ea"/>
        <a:cs typeface="+mn-cs"/>
      </a:defRPr>
    </a:lvl5pPr>
    <a:lvl6pPr marL="2286000" algn="l" defTabSz="914400" rtl="0" eaLnBrk="1" latinLnBrk="0" hangingPunct="1">
      <a:defRPr sz="2800" kern="1200">
        <a:solidFill>
          <a:schemeClr val="accent2"/>
        </a:solidFill>
        <a:latin typeface="Arial" panose="020B0604020202020204" pitchFamily="34" charset="0"/>
        <a:ea typeface="+mn-ea"/>
        <a:cs typeface="+mn-cs"/>
      </a:defRPr>
    </a:lvl6pPr>
    <a:lvl7pPr marL="2743200" algn="l" defTabSz="914400" rtl="0" eaLnBrk="1" latinLnBrk="0" hangingPunct="1">
      <a:defRPr sz="2800" kern="1200">
        <a:solidFill>
          <a:schemeClr val="accent2"/>
        </a:solidFill>
        <a:latin typeface="Arial" panose="020B0604020202020204" pitchFamily="34" charset="0"/>
        <a:ea typeface="+mn-ea"/>
        <a:cs typeface="+mn-cs"/>
      </a:defRPr>
    </a:lvl7pPr>
    <a:lvl8pPr marL="3200400" algn="l" defTabSz="914400" rtl="0" eaLnBrk="1" latinLnBrk="0" hangingPunct="1">
      <a:defRPr sz="2800" kern="1200">
        <a:solidFill>
          <a:schemeClr val="accent2"/>
        </a:solidFill>
        <a:latin typeface="Arial" panose="020B0604020202020204" pitchFamily="34" charset="0"/>
        <a:ea typeface="+mn-ea"/>
        <a:cs typeface="+mn-cs"/>
      </a:defRPr>
    </a:lvl8pPr>
    <a:lvl9pPr marL="3657600" algn="l" defTabSz="914400" rtl="0" eaLnBrk="1" latinLnBrk="0" hangingPunct="1">
      <a:defRPr sz="2800" kern="1200">
        <a:solidFill>
          <a:schemeClr val="accent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99FF"/>
    <a:srgbClr val="FFFFCC"/>
    <a:srgbClr val="66FF33"/>
    <a:srgbClr val="9900CC"/>
    <a:srgbClr val="FF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75" autoAdjust="0"/>
  </p:normalViewPr>
  <p:slideViewPr>
    <p:cSldViewPr>
      <p:cViewPr varScale="1">
        <p:scale>
          <a:sx n="83" d="100"/>
          <a:sy n="83" d="100"/>
        </p:scale>
        <p:origin x="80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900"/>
    </p:cViewPr>
  </p:sorterViewPr>
  <p:notesViewPr>
    <p:cSldViewPr>
      <p:cViewPr varScale="1">
        <p:scale>
          <a:sx n="60" d="100"/>
          <a:sy n="60" d="100"/>
        </p:scale>
        <p:origin x="-114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F7E4DBA-69E4-443B-99CA-41C8995FB94F}" type="datetimeFigureOut">
              <a:rPr lang="en-GB" smtClean="0"/>
              <a:t>16/06/2021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DE75F7D-D1C7-4CD4-9E08-C22A8634C1B4}" type="slidenum">
              <a:rPr lang="en-GB" smtClean="0"/>
              <a:t>‹#›</a:t>
            </a:fld>
            <a:endParaRPr lang="en-GB"/>
          </a:p>
        </p:txBody>
      </p:sp>
    </p:spTree>
    <p:extLst>
      <p:ext uri="{BB962C8B-B14F-4D97-AF65-F5344CB8AC3E}">
        <p14:creationId xmlns:p14="http://schemas.microsoft.com/office/powerpoint/2010/main" val="305687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4FA4347C-D392-4554-81AB-D0DA4198CE9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62D4ED-D1F8-4AD7-9F44-5C3DBBEBD696}" type="slidenum">
              <a:rPr lang="en-GB" altLang="en-US" smtClean="0"/>
              <a:pPr>
                <a:spcBef>
                  <a:spcPct val="0"/>
                </a:spcBef>
              </a:pPr>
              <a:t>1</a:t>
            </a:fld>
            <a:endParaRPr lang="en-GB"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panose="020B0604020202020204" pitchFamily="34" charset="0"/>
              </a:rPr>
              <a:t>ACTIVITY: Lets imagine that we’re soon going to be teaching</a:t>
            </a:r>
            <a:r>
              <a:rPr lang="en-GB" altLang="en-US" sz="1200" dirty="0"/>
              <a:t> Year 4 about a village in India. Here are the words we’ve selected, can you now use your sheets to sort them into </a:t>
            </a:r>
            <a:r>
              <a:rPr kumimoji="0" lang="en-GB" sz="1200" b="0" i="0" u="none" strike="noStrike" cap="none" normalizeH="0" baseline="0" dirty="0">
                <a:ln>
                  <a:noFill/>
                </a:ln>
                <a:solidFill>
                  <a:schemeClr val="tx1"/>
                </a:solidFill>
                <a:effectLst/>
                <a:latin typeface="Arial" charset="0"/>
              </a:rPr>
              <a:t>Anchor words, Goldilocks words and Step on words. This could be done in pairs/small groups.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0" i="0" u="sng"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GB" sz="1200" b="0" i="0" u="sng"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sz="1200" dirty="0"/>
          </a:p>
          <a:p>
            <a:endParaRPr lang="en-US" altLang="en-US" dirty="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E5430E-D836-4AF0-8B39-B42D32C5AE56}" type="slidenum">
              <a:rPr lang="en-GB" altLang="en-US" smtClean="0"/>
              <a:pPr>
                <a:spcBef>
                  <a:spcPct val="0"/>
                </a:spcBef>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E921BC-E07F-476E-A700-6C846715E2C4}" type="slidenum">
              <a:rPr lang="en-GB" altLang="en-US" smtClean="0"/>
              <a:pPr>
                <a:spcBef>
                  <a:spcPct val="0"/>
                </a:spcBef>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latin typeface="Arial" panose="020B0604020202020204" pitchFamily="34" charset="0"/>
              </a:rPr>
              <a:t>There are lots of ways of teaching new words (read from slide)</a:t>
            </a:r>
          </a:p>
          <a:p>
            <a:r>
              <a:rPr lang="en-GB" altLang="en-US" dirty="0">
                <a:latin typeface="Arial" panose="020B0604020202020204" pitchFamily="34" charset="0"/>
              </a:rPr>
              <a:t>Research shows that if you use both semantic and phonological information about the new words to link new words to existing knowledge, child is more successful in learning the word.</a:t>
            </a:r>
          </a:p>
          <a:p>
            <a:endParaRPr lang="en-GB"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latin typeface="Arial" panose="020B0604020202020204" pitchFamily="34" charset="0"/>
              </a:rPr>
              <a:t>Research shows that if you use both semantic and phonological information about the new words to link new words to existing knowledge, child is more successful in learning the word.</a:t>
            </a:r>
          </a:p>
          <a:p>
            <a:pPr eaLnBrk="1" hangingPunct="1"/>
            <a:endParaRPr lang="en-GB" altLang="en-US" dirty="0">
              <a:latin typeface="Arial" panose="020B0604020202020204" pitchFamily="34" charset="0"/>
            </a:endParaRPr>
          </a:p>
          <a:p>
            <a:pPr eaLnBrk="1" hangingPunct="1"/>
            <a:r>
              <a:rPr lang="en-GB" altLang="en-US" dirty="0">
                <a:latin typeface="Arial" panose="020B0604020202020204" pitchFamily="34" charset="0"/>
              </a:rPr>
              <a:t>This sheet can be used 1:1 or as a whole class, to talk about new words.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4B9840-B3FB-4927-8AA7-D9D627EEFA43}" type="slidenum">
              <a:rPr lang="en-GB" altLang="en-US" smtClean="0"/>
              <a:pPr>
                <a:spcBef>
                  <a:spcPct val="0"/>
                </a:spcBef>
              </a:pPr>
              <a:t>13</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a:p>
            <a:pPr eaLnBrk="1" hangingPunct="1"/>
            <a:endParaRPr lang="en-GB" altLang="en-US" dirty="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66745F-1D7D-46B8-8D8F-15A74D3F485C}" type="slidenum">
              <a:rPr lang="en-GB" altLang="en-US" smtClean="0">
                <a:solidFill>
                  <a:srgbClr val="000000"/>
                </a:solidFill>
              </a:rPr>
              <a:pPr>
                <a:spcBef>
                  <a:spcPct val="0"/>
                </a:spcBef>
              </a:pPr>
              <a:t>14</a:t>
            </a:fld>
            <a:endParaRPr lang="en-GB"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simpler version</a:t>
            </a:r>
          </a:p>
        </p:txBody>
      </p:sp>
      <p:sp>
        <p:nvSpPr>
          <p:cNvPr id="4" name="Slide Number Placeholder 3"/>
          <p:cNvSpPr>
            <a:spLocks noGrp="1"/>
          </p:cNvSpPr>
          <p:nvPr>
            <p:ph type="sldNum" sz="quarter" idx="5"/>
          </p:nvPr>
        </p:nvSpPr>
        <p:spPr/>
        <p:txBody>
          <a:bodyPr/>
          <a:lstStyle/>
          <a:p>
            <a:pPr>
              <a:defRPr/>
            </a:pPr>
            <a:fld id="{4FA4347C-D392-4554-81AB-D0DA4198CE93}" type="slidenum">
              <a:rPr lang="en-GB" altLang="en-US" smtClean="0"/>
              <a:pPr>
                <a:defRPr/>
              </a:pPr>
              <a:t>15</a:t>
            </a:fld>
            <a:endParaRPr lang="en-GB" altLang="en-US"/>
          </a:p>
        </p:txBody>
      </p:sp>
    </p:spTree>
    <p:extLst>
      <p:ext uri="{BB962C8B-B14F-4D97-AF65-F5344CB8AC3E}">
        <p14:creationId xmlns:p14="http://schemas.microsoft.com/office/powerpoint/2010/main" val="239671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Once you’ve</a:t>
            </a:r>
            <a:r>
              <a:rPr lang="en-US" altLang="en-US" b="1" dirty="0">
                <a:latin typeface="Arial" panose="020B0604020202020204" pitchFamily="34" charset="0"/>
              </a:rPr>
              <a:t> S</a:t>
            </a:r>
            <a:r>
              <a:rPr lang="en-US" altLang="en-US" b="0" dirty="0">
                <a:latin typeface="Arial" panose="020B0604020202020204" pitchFamily="34" charset="0"/>
              </a:rPr>
              <a:t>elected</a:t>
            </a:r>
            <a:r>
              <a:rPr lang="en-US" altLang="en-US" b="1" dirty="0">
                <a:latin typeface="Arial" panose="020B0604020202020204" pitchFamily="34" charset="0"/>
              </a:rPr>
              <a:t> </a:t>
            </a:r>
            <a:r>
              <a:rPr lang="en-US" altLang="en-US" b="0" dirty="0">
                <a:latin typeface="Arial" panose="020B0604020202020204" pitchFamily="34" charset="0"/>
              </a:rPr>
              <a:t>and</a:t>
            </a:r>
            <a:r>
              <a:rPr lang="en-US" altLang="en-US" b="1" dirty="0">
                <a:latin typeface="Arial" panose="020B0604020202020204" pitchFamily="34" charset="0"/>
              </a:rPr>
              <a:t> T</a:t>
            </a:r>
            <a:r>
              <a:rPr lang="en-US" altLang="en-US" dirty="0">
                <a:latin typeface="Arial" panose="020B0604020202020204" pitchFamily="34" charset="0"/>
              </a:rPr>
              <a:t>aught the words, it’s time to help the children remember them….</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3DC884-8675-4AB9-A338-7CC756FC6991}" type="slidenum">
              <a:rPr lang="en-GB" altLang="en-US" smtClean="0"/>
              <a:pPr>
                <a:spcBef>
                  <a:spcPct val="0"/>
                </a:spcBef>
              </a:pPr>
              <a:t>16</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E84DDC-6B1F-476C-9B28-AD0DFBA24720}" type="slidenum">
              <a:rPr lang="en-GB" altLang="en-US" smtClean="0"/>
              <a:pPr>
                <a:spcBef>
                  <a:spcPct val="0"/>
                </a:spcBef>
              </a:pPr>
              <a:t>17</a:t>
            </a:fld>
            <a:endParaRPr lang="en-GB"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aseline="0" dirty="0">
                <a:latin typeface="Arial" panose="020B0604020202020204" pitchFamily="34" charset="0"/>
              </a:rPr>
              <a:t>Word Pot: The words learnt throughout the week or term can be put in a pot. At the end of the week or term, children can take it in turns to pick one out and give clues to the rest of the class about what word they have found.</a:t>
            </a:r>
          </a:p>
          <a:p>
            <a:pPr eaLnBrk="1" hangingPunct="1"/>
            <a:endParaRPr lang="en-GB" altLang="en-US" baseline="0" dirty="0">
              <a:latin typeface="Arial" panose="020B0604020202020204" pitchFamily="34" charset="0"/>
            </a:endParaRPr>
          </a:p>
          <a:p>
            <a:pPr eaLnBrk="1" hangingPunct="1"/>
            <a:r>
              <a:rPr lang="en-GB" altLang="en-US" baseline="0" dirty="0">
                <a:latin typeface="Arial" panose="020B0604020202020204" pitchFamily="34" charset="0"/>
              </a:rPr>
              <a:t>Fortune Teller – Select a topic and then choose four words from that topic. Write these on the 4 outside squares of the fortune teller. To play – a player chooses a word, the fortune teller spells out the word in time to the movement of the fortune teller. When the word has been spelt four numbers will then be displayed. The player selects one of these. The fortune teller is again moved in time to the numbers being counted. Once the counting is completed a further number is selected. The corresponding flap is lifted and the question is left out. </a:t>
            </a:r>
            <a:endParaRPr lang="en-GB"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summarise…</a:t>
            </a:r>
          </a:p>
        </p:txBody>
      </p:sp>
      <p:sp>
        <p:nvSpPr>
          <p:cNvPr id="4" name="Slide Number Placeholder 3"/>
          <p:cNvSpPr>
            <a:spLocks noGrp="1"/>
          </p:cNvSpPr>
          <p:nvPr>
            <p:ph type="sldNum" sz="quarter" idx="10"/>
          </p:nvPr>
        </p:nvSpPr>
        <p:spPr/>
        <p:txBody>
          <a:bodyPr/>
          <a:lstStyle/>
          <a:p>
            <a:pPr>
              <a:defRPr/>
            </a:pPr>
            <a:fld id="{4FA4347C-D392-4554-81AB-D0DA4198CE93}" type="slidenum">
              <a:rPr lang="en-GB" altLang="en-US" smtClean="0"/>
              <a:pPr>
                <a:defRPr/>
              </a:pPr>
              <a:t>18</a:t>
            </a:fld>
            <a:endParaRPr lang="en-GB" altLang="en-US"/>
          </a:p>
        </p:txBody>
      </p:sp>
    </p:spTree>
    <p:extLst>
      <p:ext uri="{BB962C8B-B14F-4D97-AF65-F5344CB8AC3E}">
        <p14:creationId xmlns:p14="http://schemas.microsoft.com/office/powerpoint/2010/main" val="1642294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8BBB47-89B9-44BE-8BCB-F5CB9BF5EACD}" type="slidenum">
              <a:rPr lang="en-GB" altLang="en-US" smtClean="0"/>
              <a:pPr>
                <a:spcBef>
                  <a:spcPct val="0"/>
                </a:spcBef>
              </a:pPr>
              <a:t>19</a:t>
            </a:fld>
            <a:endParaRPr lang="en-GB" altLang="en-US"/>
          </a:p>
        </p:txBody>
      </p:sp>
    </p:spTree>
    <p:extLst>
      <p:ext uri="{BB962C8B-B14F-4D97-AF65-F5344CB8AC3E}">
        <p14:creationId xmlns:p14="http://schemas.microsoft.com/office/powerpoint/2010/main" val="1497948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them to think about it/share ideas/discuss in pairs</a:t>
            </a:r>
          </a:p>
        </p:txBody>
      </p:sp>
      <p:sp>
        <p:nvSpPr>
          <p:cNvPr id="4" name="Slide Number Placeholder 3"/>
          <p:cNvSpPr>
            <a:spLocks noGrp="1"/>
          </p:cNvSpPr>
          <p:nvPr>
            <p:ph type="sldNum" sz="quarter" idx="5"/>
          </p:nvPr>
        </p:nvSpPr>
        <p:spPr/>
        <p:txBody>
          <a:bodyPr/>
          <a:lstStyle/>
          <a:p>
            <a:pPr>
              <a:defRPr/>
            </a:pPr>
            <a:fld id="{4FA4347C-D392-4554-81AB-D0DA4198CE93}" type="slidenum">
              <a:rPr lang="en-GB" altLang="en-US" smtClean="0"/>
              <a:pPr>
                <a:defRPr/>
              </a:pPr>
              <a:t>2</a:t>
            </a:fld>
            <a:endParaRPr lang="en-GB" altLang="en-US"/>
          </a:p>
        </p:txBody>
      </p:sp>
    </p:spTree>
    <p:extLst>
      <p:ext uri="{BB962C8B-B14F-4D97-AF65-F5344CB8AC3E}">
        <p14:creationId xmlns:p14="http://schemas.microsoft.com/office/powerpoint/2010/main" val="1976731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200" dirty="0"/>
              <a:t>Create interactive/working wall displays</a:t>
            </a:r>
          </a:p>
          <a:p>
            <a:r>
              <a:rPr lang="en-GB" altLang="en-US" sz="1200" dirty="0">
                <a:solidFill>
                  <a:schemeClr val="accent2"/>
                </a:solidFill>
              </a:rPr>
              <a:t>Display whole class vocabulary choices using pictures of children with speech bubbles</a:t>
            </a:r>
          </a:p>
          <a:p>
            <a:r>
              <a:rPr lang="en-GB" altLang="en-US" sz="1200" dirty="0"/>
              <a:t>Provide a range of quality text and text types to extend the children’s interests</a:t>
            </a:r>
          </a:p>
          <a:p>
            <a:pPr>
              <a:spcBef>
                <a:spcPct val="0"/>
              </a:spcBef>
            </a:pPr>
            <a:endParaRPr lang="en-GB" altLang="en-US" dirty="0">
              <a:latin typeface="Arial" panose="020B0604020202020204" pitchFamily="34" charset="0"/>
            </a:endParaRPr>
          </a:p>
          <a:p>
            <a:pPr>
              <a:spcBef>
                <a:spcPct val="0"/>
              </a:spcBef>
            </a:pPr>
            <a:r>
              <a:rPr lang="en-GB" altLang="en-US" dirty="0">
                <a:latin typeface="Arial" panose="020B0604020202020204" pitchFamily="34" charset="0"/>
              </a:rPr>
              <a:t>Capture new, exciting &amp; unusual vocab for later use</a:t>
            </a:r>
          </a:p>
          <a:p>
            <a:pPr>
              <a:spcBef>
                <a:spcPct val="0"/>
              </a:spcBef>
            </a:pPr>
            <a:r>
              <a:rPr lang="en-GB" altLang="en-US" dirty="0">
                <a:latin typeface="Arial" panose="020B0604020202020204" pitchFamily="34" charset="0"/>
              </a:rPr>
              <a:t>Good discussion point for classroom displays</a:t>
            </a:r>
          </a:p>
          <a:p>
            <a:endParaRPr lang="en-GB" altLang="en-US" dirty="0">
              <a:latin typeface="Arial" panose="020B0604020202020204" pitchFamily="34" charset="0"/>
            </a:endParaRPr>
          </a:p>
        </p:txBody>
      </p:sp>
      <p:sp>
        <p:nvSpPr>
          <p:cNvPr id="18436"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0A72765-0CF3-44B6-A0C7-FC0FF725396B}" type="slidenum">
              <a:rPr lang="en-GB" altLang="en-US">
                <a:latin typeface="Calibri" panose="020F0502020204030204" pitchFamily="34" charset="0"/>
              </a:rPr>
              <a:pPr algn="r" eaLnBrk="1" hangingPunct="1">
                <a:spcBef>
                  <a:spcPct val="0"/>
                </a:spcBef>
              </a:pPr>
              <a:t>20</a:t>
            </a:fld>
            <a:endParaRPr lang="en-GB" altLang="en-US">
              <a:latin typeface="Calibri" panose="020F0502020204030204" pitchFamily="34" charset="0"/>
            </a:endParaRPr>
          </a:p>
        </p:txBody>
      </p:sp>
    </p:spTree>
    <p:extLst>
      <p:ext uri="{BB962C8B-B14F-4D97-AF65-F5344CB8AC3E}">
        <p14:creationId xmlns:p14="http://schemas.microsoft.com/office/powerpoint/2010/main" val="3868976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chemeClr val="tx1"/>
                </a:solidFill>
              </a:rPr>
              <a:t>An example of a word family could be the  -</a:t>
            </a:r>
            <a:r>
              <a:rPr lang="en-GB" altLang="en-US" dirty="0" err="1">
                <a:latin typeface="Arial" panose="020B0604020202020204" pitchFamily="34" charset="0"/>
              </a:rPr>
              <a:t>ing</a:t>
            </a:r>
            <a:r>
              <a:rPr lang="en-GB" altLang="en-US" dirty="0">
                <a:latin typeface="Arial" panose="020B0604020202020204" pitchFamily="34" charset="0"/>
              </a:rPr>
              <a:t>’ family.</a:t>
            </a:r>
          </a:p>
          <a:p>
            <a:r>
              <a:rPr lang="en-GB" altLang="en-US" dirty="0">
                <a:latin typeface="Arial" panose="020B0604020202020204" pitchFamily="34" charset="0"/>
              </a:rPr>
              <a:t>Pre-teaching – not just 1:1, can be done as a whole class.</a:t>
            </a:r>
            <a:endParaRPr lang="en-GB" dirty="0"/>
          </a:p>
        </p:txBody>
      </p:sp>
      <p:sp>
        <p:nvSpPr>
          <p:cNvPr id="4" name="Slide Number Placeholder 3"/>
          <p:cNvSpPr>
            <a:spLocks noGrp="1"/>
          </p:cNvSpPr>
          <p:nvPr>
            <p:ph type="sldNum" sz="quarter" idx="5"/>
          </p:nvPr>
        </p:nvSpPr>
        <p:spPr/>
        <p:txBody>
          <a:bodyPr/>
          <a:lstStyle/>
          <a:p>
            <a:pPr>
              <a:defRPr/>
            </a:pPr>
            <a:fld id="{4FA4347C-D392-4554-81AB-D0DA4198CE93}" type="slidenum">
              <a:rPr lang="en-GB" altLang="en-US" smtClean="0"/>
              <a:pPr>
                <a:defRPr/>
              </a:pPr>
              <a:t>21</a:t>
            </a:fld>
            <a:endParaRPr lang="en-GB" altLang="en-US"/>
          </a:p>
        </p:txBody>
      </p:sp>
    </p:spTree>
    <p:extLst>
      <p:ext uri="{BB962C8B-B14F-4D97-AF65-F5344CB8AC3E}">
        <p14:creationId xmlns:p14="http://schemas.microsoft.com/office/powerpoint/2010/main" val="3239125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en-US" dirty="0">
              <a:latin typeface="Arial" panose="020B0604020202020204" pitchFamily="34" charset="0"/>
            </a:endParaRPr>
          </a:p>
          <a:p>
            <a:pPr>
              <a:spcBef>
                <a:spcPct val="0"/>
              </a:spcBef>
            </a:pPr>
            <a:endParaRPr lang="en-GB" altLang="en-US" dirty="0">
              <a:latin typeface="Arial" panose="020B0604020202020204" pitchFamily="34" charset="0"/>
            </a:endParaRPr>
          </a:p>
          <a:p>
            <a:pPr>
              <a:spcBef>
                <a:spcPct val="0"/>
              </a:spcBef>
            </a:pPr>
            <a:endParaRPr lang="en-GB" altLang="en-US" dirty="0">
              <a:latin typeface="Arial" panose="020B0604020202020204" pitchFamily="34" charset="0"/>
            </a:endParaRPr>
          </a:p>
        </p:txBody>
      </p:sp>
      <p:sp>
        <p:nvSpPr>
          <p:cNvPr id="53252"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EAA2270B-5FA0-4624-9C57-09A6BF7928AE}" type="slidenum">
              <a:rPr lang="en-GB" altLang="en-US">
                <a:latin typeface="Calibri" panose="020F0502020204030204" pitchFamily="34" charset="0"/>
              </a:rPr>
              <a:pPr algn="r" eaLnBrk="1" hangingPunct="1">
                <a:spcBef>
                  <a:spcPct val="0"/>
                </a:spcBef>
              </a:pPr>
              <a:t>22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FA4347C-D392-4554-81AB-D0DA4198CE93}" type="slidenum">
              <a:rPr lang="en-GB" altLang="en-US" smtClean="0"/>
              <a:pPr>
                <a:defRPr/>
              </a:pPr>
              <a:t>3</a:t>
            </a:fld>
            <a:endParaRPr lang="en-GB" altLang="en-US"/>
          </a:p>
        </p:txBody>
      </p:sp>
    </p:spTree>
    <p:extLst>
      <p:ext uri="{BB962C8B-B14F-4D97-AF65-F5344CB8AC3E}">
        <p14:creationId xmlns:p14="http://schemas.microsoft.com/office/powerpoint/2010/main" val="393028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E8A737-0B15-4D74-BC83-CE7CDB371192}" type="slidenum">
              <a:rPr lang="en-GB" altLang="en-US" smtClean="0"/>
              <a:pPr>
                <a:spcBef>
                  <a:spcPct val="0"/>
                </a:spcBef>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latin typeface="Arial" panose="020B0604020202020204" pitchFamily="34" charset="0"/>
              </a:rPr>
              <a:t>Here are some worrying facts about the impact of a poor vocabulary. </a:t>
            </a:r>
          </a:p>
        </p:txBody>
      </p:sp>
    </p:spTree>
    <p:extLst>
      <p:ext uri="{BB962C8B-B14F-4D97-AF65-F5344CB8AC3E}">
        <p14:creationId xmlns:p14="http://schemas.microsoft.com/office/powerpoint/2010/main" val="2468545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E8A737-0B15-4D74-BC83-CE7CDB371192}" type="slidenum">
              <a:rPr lang="en-GB" altLang="en-US" smtClean="0"/>
              <a:pPr>
                <a:spcBef>
                  <a:spcPct val="0"/>
                </a:spcBef>
              </a:pPr>
              <a:t>5</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extLst>
      <p:ext uri="{BB962C8B-B14F-4D97-AF65-F5344CB8AC3E}">
        <p14:creationId xmlns:p14="http://schemas.microsoft.com/office/powerpoint/2010/main" val="100741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E8A737-0B15-4D74-BC83-CE7CDB371192}" type="slidenum">
              <a:rPr lang="en-GB" altLang="en-US" smtClean="0"/>
              <a:pPr>
                <a:spcBef>
                  <a:spcPct val="0"/>
                </a:spcBef>
              </a:pPr>
              <a:t>6</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200" dirty="0"/>
              <a:t>There is great variation in children’s  vocabularies.  Without support, this gap is likely t widen because (read from slide).</a:t>
            </a:r>
            <a:endParaRPr lang="en-GB" altLang="en-US" dirty="0">
              <a:latin typeface="Arial" panose="020B0604020202020204" pitchFamily="34" charset="0"/>
            </a:endParaRPr>
          </a:p>
        </p:txBody>
      </p:sp>
    </p:spTree>
    <p:extLst>
      <p:ext uri="{BB962C8B-B14F-4D97-AF65-F5344CB8AC3E}">
        <p14:creationId xmlns:p14="http://schemas.microsoft.com/office/powerpoint/2010/main" val="2778405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solidFill>
                  <a:schemeClr val="tx1"/>
                </a:solidFill>
              </a:rPr>
              <a:t>Guidelines for what is expected at each age can be found on the communication trust website: </a:t>
            </a:r>
          </a:p>
          <a:p>
            <a:endParaRPr lang="en-GB" dirty="0"/>
          </a:p>
        </p:txBody>
      </p:sp>
      <p:sp>
        <p:nvSpPr>
          <p:cNvPr id="4" name="Slide Number Placeholder 3"/>
          <p:cNvSpPr>
            <a:spLocks noGrp="1"/>
          </p:cNvSpPr>
          <p:nvPr>
            <p:ph type="sldNum" sz="quarter" idx="5"/>
          </p:nvPr>
        </p:nvSpPr>
        <p:spPr/>
        <p:txBody>
          <a:bodyPr/>
          <a:lstStyle/>
          <a:p>
            <a:pPr>
              <a:defRPr/>
            </a:pPr>
            <a:fld id="{4FA4347C-D392-4554-81AB-D0DA4198CE93}" type="slidenum">
              <a:rPr lang="en-GB" altLang="en-US" smtClean="0"/>
              <a:pPr>
                <a:defRPr/>
              </a:pPr>
              <a:t>7</a:t>
            </a:fld>
            <a:endParaRPr lang="en-GB" altLang="en-US"/>
          </a:p>
        </p:txBody>
      </p:sp>
    </p:spTree>
    <p:extLst>
      <p:ext uri="{BB962C8B-B14F-4D97-AF65-F5344CB8AC3E}">
        <p14:creationId xmlns:p14="http://schemas.microsoft.com/office/powerpoint/2010/main" val="2304307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We’re now going to take you through the STAR approach, which is a way of supporting vocabulary.</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DB2A9B-D1CD-4D66-B174-56CB38121ADD}" type="slidenum">
              <a:rPr lang="en-GB" altLang="en-US" smtClean="0"/>
              <a:pPr>
                <a:spcBef>
                  <a:spcPct val="0"/>
                </a:spcBef>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step is to select the words, and to categorise them into….</a:t>
            </a:r>
          </a:p>
        </p:txBody>
      </p:sp>
      <p:sp>
        <p:nvSpPr>
          <p:cNvPr id="4" name="Slide Number Placeholder 3"/>
          <p:cNvSpPr>
            <a:spLocks noGrp="1"/>
          </p:cNvSpPr>
          <p:nvPr>
            <p:ph type="sldNum" sz="quarter" idx="10"/>
          </p:nvPr>
        </p:nvSpPr>
        <p:spPr/>
        <p:txBody>
          <a:bodyPr/>
          <a:lstStyle/>
          <a:p>
            <a:pPr>
              <a:defRPr/>
            </a:pPr>
            <a:fld id="{4FA4347C-D392-4554-81AB-D0DA4198CE93}" type="slidenum">
              <a:rPr lang="en-GB" altLang="en-US" smtClean="0"/>
              <a:pPr>
                <a:defRPr/>
              </a:pPr>
              <a:t>9</a:t>
            </a:fld>
            <a:endParaRPr lang="en-GB" altLang="en-US"/>
          </a:p>
        </p:txBody>
      </p:sp>
    </p:spTree>
    <p:extLst>
      <p:ext uri="{BB962C8B-B14F-4D97-AF65-F5344CB8AC3E}">
        <p14:creationId xmlns:p14="http://schemas.microsoft.com/office/powerpoint/2010/main" val="428295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A984155-8F7A-4520-9518-593C7777CD58}" type="slidenum">
              <a:rPr lang="en-GB" altLang="en-US"/>
              <a:pPr>
                <a:defRPr/>
              </a:pPr>
              <a:t>‹#›</a:t>
            </a:fld>
            <a:endParaRPr lang="en-GB" altLang="en-US"/>
          </a:p>
        </p:txBody>
      </p:sp>
    </p:spTree>
    <p:extLst>
      <p:ext uri="{BB962C8B-B14F-4D97-AF65-F5344CB8AC3E}">
        <p14:creationId xmlns:p14="http://schemas.microsoft.com/office/powerpoint/2010/main" val="73862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61EBE19-00B0-4499-AAE5-F7F07DE274B6}" type="slidenum">
              <a:rPr lang="en-GB" altLang="en-US"/>
              <a:pPr>
                <a:defRPr/>
              </a:pPr>
              <a:t>‹#›</a:t>
            </a:fld>
            <a:endParaRPr lang="en-GB" altLang="en-US"/>
          </a:p>
        </p:txBody>
      </p:sp>
    </p:spTree>
    <p:extLst>
      <p:ext uri="{BB962C8B-B14F-4D97-AF65-F5344CB8AC3E}">
        <p14:creationId xmlns:p14="http://schemas.microsoft.com/office/powerpoint/2010/main" val="366131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E4779B6-0DEE-408C-A519-09DE98A34C74}" type="slidenum">
              <a:rPr lang="en-GB" altLang="en-US"/>
              <a:pPr>
                <a:defRPr/>
              </a:pPr>
              <a:t>‹#›</a:t>
            </a:fld>
            <a:endParaRPr lang="en-GB" altLang="en-US"/>
          </a:p>
        </p:txBody>
      </p:sp>
    </p:spTree>
    <p:extLst>
      <p:ext uri="{BB962C8B-B14F-4D97-AF65-F5344CB8AC3E}">
        <p14:creationId xmlns:p14="http://schemas.microsoft.com/office/powerpoint/2010/main" val="216363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007947-039E-480B-A82A-3F382076A394}" type="slidenum">
              <a:rPr lang="en-GB" altLang="en-US"/>
              <a:pPr>
                <a:defRPr/>
              </a:pPr>
              <a:t>‹#›</a:t>
            </a:fld>
            <a:endParaRPr lang="en-GB" altLang="en-US"/>
          </a:p>
        </p:txBody>
      </p:sp>
    </p:spTree>
    <p:extLst>
      <p:ext uri="{BB962C8B-B14F-4D97-AF65-F5344CB8AC3E}">
        <p14:creationId xmlns:p14="http://schemas.microsoft.com/office/powerpoint/2010/main" val="239641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C20D80-7517-4E7C-AA42-1B5C15B8A122}" type="slidenum">
              <a:rPr lang="en-GB" altLang="en-US"/>
              <a:pPr>
                <a:defRPr/>
              </a:pPr>
              <a:t>‹#›</a:t>
            </a:fld>
            <a:endParaRPr lang="en-GB" altLang="en-US"/>
          </a:p>
        </p:txBody>
      </p:sp>
    </p:spTree>
    <p:extLst>
      <p:ext uri="{BB962C8B-B14F-4D97-AF65-F5344CB8AC3E}">
        <p14:creationId xmlns:p14="http://schemas.microsoft.com/office/powerpoint/2010/main" val="322537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9E6C872-222D-41FB-841D-3C1FA41E8785}" type="slidenum">
              <a:rPr lang="en-GB" altLang="en-US"/>
              <a:pPr>
                <a:defRPr/>
              </a:pPr>
              <a:t>‹#›</a:t>
            </a:fld>
            <a:endParaRPr lang="en-GB" altLang="en-US"/>
          </a:p>
        </p:txBody>
      </p:sp>
    </p:spTree>
    <p:extLst>
      <p:ext uri="{BB962C8B-B14F-4D97-AF65-F5344CB8AC3E}">
        <p14:creationId xmlns:p14="http://schemas.microsoft.com/office/powerpoint/2010/main" val="37105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E9768D3-1D39-4E5F-9FE7-AC1D08146C27}" type="slidenum">
              <a:rPr lang="en-GB" altLang="en-US"/>
              <a:pPr>
                <a:defRPr/>
              </a:pPr>
              <a:t>‹#›</a:t>
            </a:fld>
            <a:endParaRPr lang="en-GB" altLang="en-US"/>
          </a:p>
        </p:txBody>
      </p:sp>
    </p:spTree>
    <p:extLst>
      <p:ext uri="{BB962C8B-B14F-4D97-AF65-F5344CB8AC3E}">
        <p14:creationId xmlns:p14="http://schemas.microsoft.com/office/powerpoint/2010/main" val="11899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16CBF48-3B66-4D2D-8C94-30491A259175}" type="slidenum">
              <a:rPr lang="en-GB" altLang="en-US"/>
              <a:pPr>
                <a:defRPr/>
              </a:pPr>
              <a:t>‹#›</a:t>
            </a:fld>
            <a:endParaRPr lang="en-GB" altLang="en-US"/>
          </a:p>
        </p:txBody>
      </p:sp>
    </p:spTree>
    <p:extLst>
      <p:ext uri="{BB962C8B-B14F-4D97-AF65-F5344CB8AC3E}">
        <p14:creationId xmlns:p14="http://schemas.microsoft.com/office/powerpoint/2010/main" val="212897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C2A9B47-FA83-4A03-8633-C14CAC9ADBC3}" type="slidenum">
              <a:rPr lang="en-GB" altLang="en-US"/>
              <a:pPr>
                <a:defRPr/>
              </a:pPr>
              <a:t>‹#›</a:t>
            </a:fld>
            <a:endParaRPr lang="en-GB" altLang="en-US"/>
          </a:p>
        </p:txBody>
      </p:sp>
    </p:spTree>
    <p:extLst>
      <p:ext uri="{BB962C8B-B14F-4D97-AF65-F5344CB8AC3E}">
        <p14:creationId xmlns:p14="http://schemas.microsoft.com/office/powerpoint/2010/main" val="357428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8A1DA7E-FF80-49A9-A273-C7AF5E4CD2E2}" type="slidenum">
              <a:rPr lang="en-GB" altLang="en-US"/>
              <a:pPr>
                <a:defRPr/>
              </a:pPr>
              <a:t>‹#›</a:t>
            </a:fld>
            <a:endParaRPr lang="en-GB" altLang="en-US"/>
          </a:p>
        </p:txBody>
      </p:sp>
    </p:spTree>
    <p:extLst>
      <p:ext uri="{BB962C8B-B14F-4D97-AF65-F5344CB8AC3E}">
        <p14:creationId xmlns:p14="http://schemas.microsoft.com/office/powerpoint/2010/main" val="7145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E5B4011-D049-411B-B441-61AA11EC0FA9}" type="slidenum">
              <a:rPr lang="en-GB" altLang="en-US"/>
              <a:pPr>
                <a:defRPr/>
              </a:pPr>
              <a:t>‹#›</a:t>
            </a:fld>
            <a:endParaRPr lang="en-GB" altLang="en-US"/>
          </a:p>
        </p:txBody>
      </p:sp>
    </p:spTree>
    <p:extLst>
      <p:ext uri="{BB962C8B-B14F-4D97-AF65-F5344CB8AC3E}">
        <p14:creationId xmlns:p14="http://schemas.microsoft.com/office/powerpoint/2010/main" val="137935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359FC5F-794C-4A07-8694-455E9A6769DE}" type="slidenum">
              <a:rPr lang="en-GB" altLang="en-US"/>
              <a:pPr>
                <a:defRPr/>
              </a:pPr>
              <a:t>‹#›</a:t>
            </a:fld>
            <a:endParaRPr lang="en-GB" altLang="en-US"/>
          </a:p>
        </p:txBody>
      </p:sp>
    </p:spTree>
    <p:extLst>
      <p:ext uri="{BB962C8B-B14F-4D97-AF65-F5344CB8AC3E}">
        <p14:creationId xmlns:p14="http://schemas.microsoft.com/office/powerpoint/2010/main" val="105749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27058"/>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AB3543CF-CE40-41FE-848A-B62E6D56159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uk/imgres?imgurl=http://4.bp.blogspot.com/_GBNMFR8sZWs/TMimva9j6TI/AAAAAAAAKQA/irLLUQY4oWM/s1600/sightwords.jpg&amp;imgrefurl=http://learningdevelopmentactivities.blogspot.com/2010/11/reading-sight-words.html&amp;usg=__O5MkvkVNz8OoOtiGodAKKS-m7fo=&amp;h=1200&amp;w=1600&amp;sz=191&amp;hl=en&amp;start=5&amp;zoom=1&amp;tbnid=2zJjRExrg4R2mM:&amp;tbnh=113&amp;tbnw=150&amp;ei=Up1JUbL_HMSq0QXN2IC4Bg&amp;prev=/search?q%3Dwords%2Bfor%2Bchildren%26hl%3Den%26gbv%3D2%26tbm%3Disch&amp;itbs=1&amp;sa=X&amp;ved=0CDQQrQMwB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google.co.uk/imgres?imgurl=http://d33y93cfm0wb4z.cloudfront.net/schoolzone/spellingcat.jpg&amp;imgrefurl=http://www.kidspot.com.au/schoolzone/Spelling-Spelling-bee-words-5-6%2B4194%2B306%2Barticle.htm&amp;usg=__H0FIw6zBE--HtMNlK4hdDO50BXI=&amp;h=290&amp;w=476&amp;sz=30&amp;hl=en&amp;start=4&amp;zoom=1&amp;tbnid=12hnSX7u3GoTpM:&amp;tbnh=79&amp;tbnw=129&amp;ei=Up1JUbL_HMSq0QXN2IC4Bg&amp;prev=/search?q%3Dwords%2Bfor%2Bchildren%26hl%3Den%26gbv%3D2%26tbm%3Disch&amp;itbs=1&amp;sa=X&amp;ved=0CDIQrQMwAw" TargetMode="Externa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imgres?imgurl=http://d33y93cfm0wb4z.cloudfront.net/schoolzone/spellingcat.jpg&amp;imgrefurl=http://www.kidspot.com.au/schoolzone/Spelling-Spelling-bee-words-5-6%2B4194%2B306%2Barticle.htm&amp;usg=__H0FIw6zBE--HtMNlK4hdDO50BXI=&amp;h=290&amp;w=476&amp;sz=30&amp;hl=en&amp;start=4&amp;zoom=1&amp;tbnid=12hnSX7u3GoTpM:&amp;tbnh=79&amp;tbnw=129&amp;ei=Up1JUbL_HMSq0QXN2IC4Bg&amp;prev=/search?q%3Dwords%2Bfor%2Bchildren%26hl%3Den%26gbv%3D2%26tbm%3Disch&amp;itbs=1&amp;sa=X&amp;ved=0CDIQrQMwA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uk/imgres?imgurl=http://itsallkidsplay.ca/wp-content/uploads/2012/04/Kids_Word_Games.jpg&amp;imgrefurl=http://itsallkidsplay.ca/games-for-kids/word-games-for-kids/&amp;usg=__hfjgyMsjnKGobkYkeW6gSRhCIJk=&amp;h=1368&amp;w=1824&amp;sz=101&amp;hl=en&amp;start=63&amp;zoom=1&amp;tbnid=HLCqnxGVtTQTjM:&amp;tbnh=113&amp;tbnw=150&amp;ei=p6JJUZ3RLe6R0QXch4DgCA&amp;prev=/search?q%3Dword%2Bgames%26start%3D60%26um%3D1%26hl%3Den%26sa%3DN%26gbv%3D2%26tbm%3Disch&amp;um=1&amp;itbs=1&amp;sa=X&amp;ved=0CDAQrQMwAjg8"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hecommunicationtrust.org.uk/media/438907/tct_commthecurric_poster_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uk/imgres?imgurl=http://www.st-georgescofe.co.uk/wp-content/uploads/2011/02/Star.jpg&amp;imgrefurl=http://www.st-georgescofe.co.uk/vle/star/&amp;usg=__JEkBaq8dKniCPq2OV9GVGhAO99U=&amp;h=325&amp;w=334&amp;sz=8&amp;hl=en&amp;start=6&amp;zoom=1&amp;tbnid=aq8hlpbwKoT2TM:&amp;tbnh=116&amp;tbnw=119&amp;ei=-WqaUO-WLKPD0QXr5oGwDA&amp;prev=/search?q%3Dstar%26hl%3Den%26sa%3DN%26gbv%3D2%26tbm%3Disch&amp;itbs=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91513" cy="1714202"/>
          </a:xfrm>
          <a:ln w="38100">
            <a:solidFill>
              <a:srgbClr val="00B0F0"/>
            </a:solidFill>
            <a:miter lim="800000"/>
            <a:headEnd/>
            <a:tailEnd/>
          </a:ln>
        </p:spPr>
        <p:txBody>
          <a:bodyPr/>
          <a:lstStyle/>
          <a:p>
            <a:pPr eaLnBrk="1" hangingPunct="1"/>
            <a:br>
              <a:rPr lang="en-GB" altLang="en-US" sz="4000" b="1" dirty="0"/>
            </a:br>
            <a:r>
              <a:rPr lang="en-GB" altLang="en-US" b="1" dirty="0"/>
              <a:t>Supporting Vocabulary Development in School</a:t>
            </a:r>
            <a:br>
              <a:rPr lang="en-GB" altLang="en-US" sz="4000" b="1" dirty="0"/>
            </a:br>
            <a:endParaRPr lang="en-GB" altLang="en-US" sz="4000" b="1" dirty="0"/>
          </a:p>
        </p:txBody>
      </p:sp>
      <p:pic>
        <p:nvPicPr>
          <p:cNvPr id="3075" name="Picture 5" descr="abc-language-47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348880"/>
            <a:ext cx="28575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p:txBody>
          <a:bodyPr/>
          <a:lstStyle/>
          <a:p>
            <a:pPr eaLnBrk="1" hangingPunct="1"/>
            <a:r>
              <a:rPr lang="en-GB" altLang="en-US" sz="2800" dirty="0"/>
              <a:t>Put the following into 3 categories: anchor, goldilocks, step on words.  </a:t>
            </a:r>
          </a:p>
          <a:p>
            <a:pPr eaLnBrk="1" hangingPunct="1">
              <a:buFontTx/>
              <a:buNone/>
            </a:pPr>
            <a:r>
              <a:rPr lang="en-GB" altLang="en-US" sz="2800" dirty="0">
                <a:solidFill>
                  <a:srgbClr val="FF0000"/>
                </a:solidFill>
              </a:rPr>
              <a:t>   country, continent, route, monsoon, river, distance, weather, home, cash crop, family, economic activity, village, key, landscape, climate, crops, remote, symbol, hill, houses, occupation, nucleated, market town, settlement, city, road, linear, trade, airport, agriculture</a:t>
            </a:r>
          </a:p>
          <a:p>
            <a:pPr eaLnBrk="1" hangingPunct="1">
              <a:buFontTx/>
              <a:buNone/>
            </a:pPr>
            <a:endParaRPr lang="en-GB" altLang="en-US" dirty="0"/>
          </a:p>
        </p:txBody>
      </p:sp>
      <p:sp>
        <p:nvSpPr>
          <p:cNvPr id="26627" name="Rectangle 4"/>
          <p:cNvSpPr>
            <a:spLocks noGrp="1" noChangeArrowheads="1"/>
          </p:cNvSpPr>
          <p:nvPr>
            <p:ph type="title"/>
          </p:nvPr>
        </p:nvSpPr>
        <p:spPr>
          <a:noFill/>
          <a:ln w="38100">
            <a:solidFill>
              <a:srgbClr val="00B0F0"/>
            </a:solidFill>
            <a:miter lim="800000"/>
            <a:headEnd/>
            <a:tailEnd/>
          </a:ln>
        </p:spPr>
        <p:txBody>
          <a:bodyPr/>
          <a:lstStyle/>
          <a:p>
            <a:pPr eaLnBrk="1" hangingPunct="1"/>
            <a:r>
              <a:rPr lang="en-GB" altLang="en-US" b="1" dirty="0">
                <a:solidFill>
                  <a:srgbClr val="66FF33"/>
                </a:solidFill>
              </a:rPr>
              <a:t>S</a:t>
            </a:r>
            <a:r>
              <a:rPr lang="en-GB" altLang="en-US" b="1" dirty="0">
                <a:solidFill>
                  <a:srgbClr val="9900CC"/>
                </a:solidFill>
              </a:rPr>
              <a:t>T</a:t>
            </a:r>
            <a:r>
              <a:rPr lang="en-GB" altLang="en-US" b="1" dirty="0">
                <a:solidFill>
                  <a:srgbClr val="FF0000"/>
                </a:solidFill>
              </a:rPr>
              <a:t>A</a:t>
            </a:r>
            <a:r>
              <a:rPr lang="en-GB" altLang="en-US" b="1" dirty="0">
                <a:solidFill>
                  <a:srgbClr val="FF9933"/>
                </a:solidFill>
              </a:rPr>
              <a:t>R</a:t>
            </a:r>
            <a:r>
              <a:rPr lang="en-GB" altLang="en-US" dirty="0"/>
              <a:t> – </a:t>
            </a:r>
            <a:r>
              <a:rPr lang="en-GB" altLang="en-US" dirty="0">
                <a:solidFill>
                  <a:srgbClr val="66FF33"/>
                </a:solidFill>
              </a:rPr>
              <a:t>Select</a:t>
            </a:r>
          </a:p>
        </p:txBody>
      </p:sp>
      <p:pic>
        <p:nvPicPr>
          <p:cNvPr id="26628" name="Picture 8"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260350"/>
            <a:ext cx="11334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Effect transition="in" filter="fade">
                                      <p:cBhvr>
                                        <p:cTn id="7" dur="500"/>
                                        <p:tgtEl>
                                          <p:spTgt spid="266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ln w="38100">
            <a:solidFill>
              <a:srgbClr val="00B0F0"/>
            </a:solidFill>
            <a:miter lim="800000"/>
            <a:headEnd/>
            <a:tailEnd/>
          </a:ln>
        </p:spPr>
        <p:txBody>
          <a:bodyPr/>
          <a:lstStyle/>
          <a:p>
            <a:pPr eaLnBrk="1" hangingPunct="1"/>
            <a:r>
              <a:rPr lang="en-GB" altLang="en-US" dirty="0"/>
              <a:t>A Village in India: Year 4</a:t>
            </a:r>
          </a:p>
        </p:txBody>
      </p:sp>
      <p:graphicFrame>
        <p:nvGraphicFramePr>
          <p:cNvPr id="30746" name="Group 26"/>
          <p:cNvGraphicFramePr>
            <a:graphicFrameLocks noGrp="1"/>
          </p:cNvGraphicFramePr>
          <p:nvPr>
            <p:ph idx="1"/>
          </p:nvPr>
        </p:nvGraphicFramePr>
        <p:xfrm>
          <a:off x="457200" y="1600200"/>
          <a:ext cx="8229600" cy="4054475"/>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0367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dirty="0">
                          <a:ln>
                            <a:noFill/>
                          </a:ln>
                          <a:solidFill>
                            <a:schemeClr val="tx1"/>
                          </a:solidFill>
                          <a:effectLst/>
                          <a:latin typeface="Arial" charset="0"/>
                        </a:rPr>
                        <a:t>Anchor words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dirty="0">
                          <a:ln>
                            <a:noFill/>
                          </a:ln>
                          <a:solidFill>
                            <a:schemeClr val="tx1"/>
                          </a:solidFill>
                          <a:effectLst/>
                          <a:latin typeface="Arial" charset="0"/>
                        </a:rPr>
                        <a:t>Goldilocks words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dirty="0">
                          <a:ln>
                            <a:noFill/>
                          </a:ln>
                          <a:solidFill>
                            <a:schemeClr val="tx1"/>
                          </a:solidFill>
                          <a:effectLst/>
                          <a:latin typeface="Arial" charset="0"/>
                        </a:rPr>
                        <a:t>Step on words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77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Arial" charset="0"/>
                        </a:rPr>
                        <a:t>Country, village, city, hill, river, weather, road, airport, home, houses, family</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a:ln>
                            <a:noFill/>
                          </a:ln>
                          <a:solidFill>
                            <a:srgbClr val="FF0000"/>
                          </a:solidFill>
                          <a:effectLst/>
                          <a:latin typeface="Arial" charset="0"/>
                        </a:rPr>
                        <a:t>Continent, landscape, climate, route, distance, agriculture, crops, remote, symbol, key, occupation, trade, market town</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Arial" charset="0"/>
                        </a:rPr>
                        <a:t>Settlement, monsoon, nucleated, linear, cash crop, economic activity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28689" name="Picture 27"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260350"/>
            <a:ext cx="11334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ln w="38100">
            <a:solidFill>
              <a:srgbClr val="00B0F0"/>
            </a:solidFill>
            <a:miter lim="800000"/>
            <a:headEnd/>
            <a:tailEnd/>
          </a:ln>
        </p:spPr>
        <p:txBody>
          <a:bodyPr/>
          <a:lstStyle/>
          <a:p>
            <a:r>
              <a:rPr lang="en-GB" altLang="en-US" sz="4000" b="1" dirty="0">
                <a:solidFill>
                  <a:srgbClr val="66FF33"/>
                </a:solidFill>
              </a:rPr>
              <a:t>S</a:t>
            </a:r>
            <a:r>
              <a:rPr lang="en-GB" altLang="en-US" sz="4000" b="1" dirty="0">
                <a:solidFill>
                  <a:srgbClr val="9900CC"/>
                </a:solidFill>
              </a:rPr>
              <a:t>T</a:t>
            </a:r>
            <a:r>
              <a:rPr lang="en-GB" altLang="en-US" sz="4000" b="1" dirty="0">
                <a:solidFill>
                  <a:srgbClr val="FF0000"/>
                </a:solidFill>
              </a:rPr>
              <a:t>A</a:t>
            </a:r>
            <a:r>
              <a:rPr lang="en-GB" altLang="en-US" sz="4000" b="1" dirty="0">
                <a:solidFill>
                  <a:srgbClr val="FF9933"/>
                </a:solidFill>
              </a:rPr>
              <a:t>R </a:t>
            </a:r>
            <a:r>
              <a:rPr lang="en-GB" altLang="en-US" sz="4000" b="1" dirty="0">
                <a:solidFill>
                  <a:srgbClr val="9900CC"/>
                </a:solidFill>
              </a:rPr>
              <a:t>– </a:t>
            </a:r>
            <a:r>
              <a:rPr lang="en-GB" altLang="en-US" sz="4000" dirty="0">
                <a:solidFill>
                  <a:srgbClr val="9900CC"/>
                </a:solidFill>
              </a:rPr>
              <a:t>Teach</a:t>
            </a:r>
            <a:r>
              <a:rPr lang="en-GB" altLang="en-US" sz="4000" b="1" dirty="0">
                <a:solidFill>
                  <a:srgbClr val="FF9933"/>
                </a:solidFill>
              </a:rPr>
              <a:t> </a:t>
            </a:r>
          </a:p>
        </p:txBody>
      </p:sp>
      <p:sp>
        <p:nvSpPr>
          <p:cNvPr id="30723" name="Rectangle 3"/>
          <p:cNvSpPr>
            <a:spLocks noGrp="1" noChangeArrowheads="1"/>
          </p:cNvSpPr>
          <p:nvPr>
            <p:ph type="body" idx="1"/>
          </p:nvPr>
        </p:nvSpPr>
        <p:spPr>
          <a:xfrm>
            <a:off x="457200" y="1600200"/>
            <a:ext cx="8229600" cy="4781550"/>
          </a:xfrm>
        </p:spPr>
        <p:txBody>
          <a:bodyPr/>
          <a:lstStyle/>
          <a:p>
            <a:pPr>
              <a:lnSpc>
                <a:spcPct val="90000"/>
              </a:lnSpc>
            </a:pPr>
            <a:r>
              <a:rPr lang="en-GB" altLang="en-US" dirty="0"/>
              <a:t>STAR topic teaching sequence</a:t>
            </a:r>
          </a:p>
          <a:p>
            <a:pPr lvl="1">
              <a:lnSpc>
                <a:spcPct val="90000"/>
              </a:lnSpc>
            </a:pPr>
            <a:r>
              <a:rPr lang="en-GB" altLang="en-US" dirty="0"/>
              <a:t>Symbol/Picture/Photograph</a:t>
            </a:r>
          </a:p>
          <a:p>
            <a:pPr lvl="1">
              <a:lnSpc>
                <a:spcPct val="90000"/>
              </a:lnSpc>
            </a:pPr>
            <a:r>
              <a:rPr lang="en-GB" altLang="en-US" dirty="0"/>
              <a:t>Phonology (sound) clap, rhyme, initial sound, say to partner</a:t>
            </a:r>
          </a:p>
          <a:p>
            <a:pPr lvl="1">
              <a:lnSpc>
                <a:spcPct val="90000"/>
              </a:lnSpc>
            </a:pPr>
            <a:r>
              <a:rPr lang="en-GB" altLang="en-US" dirty="0"/>
              <a:t>Semantics (meaning)</a:t>
            </a:r>
          </a:p>
          <a:p>
            <a:pPr lvl="1">
              <a:lnSpc>
                <a:spcPct val="90000"/>
              </a:lnSpc>
            </a:pPr>
            <a:r>
              <a:rPr lang="en-GB" altLang="en-US" dirty="0"/>
              <a:t>Put it in a sentence</a:t>
            </a:r>
          </a:p>
          <a:p>
            <a:pPr lvl="1">
              <a:lnSpc>
                <a:spcPct val="90000"/>
              </a:lnSpc>
            </a:pPr>
            <a:r>
              <a:rPr lang="en-GB" altLang="en-US" dirty="0"/>
              <a:t>Action</a:t>
            </a:r>
          </a:p>
          <a:p>
            <a:pPr lvl="1">
              <a:lnSpc>
                <a:spcPct val="90000"/>
              </a:lnSpc>
            </a:pPr>
            <a:r>
              <a:rPr lang="en-GB" altLang="en-US" dirty="0"/>
              <a:t>Song</a:t>
            </a:r>
          </a:p>
          <a:p>
            <a:pPr lvl="1">
              <a:lnSpc>
                <a:spcPct val="90000"/>
              </a:lnSpc>
            </a:pPr>
            <a:r>
              <a:rPr lang="en-GB" altLang="en-US" dirty="0"/>
              <a:t>Working word wall</a:t>
            </a:r>
          </a:p>
          <a:p>
            <a:pPr lvl="1">
              <a:lnSpc>
                <a:spcPct val="90000"/>
              </a:lnSpc>
            </a:pPr>
            <a:r>
              <a:rPr lang="en-GB" altLang="en-US" dirty="0"/>
              <a:t>Word Pot</a:t>
            </a:r>
          </a:p>
        </p:txBody>
      </p:sp>
      <p:pic>
        <p:nvPicPr>
          <p:cNvPr id="30724" name="Picture 8"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260350"/>
            <a:ext cx="11334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down)">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down)">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down)">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down)">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wipe(down)">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wipe(down)">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Effect transition="in" filter="wipe(down)">
                                      <p:cBhvr>
                                        <p:cTn id="37" dur="500"/>
                                        <p:tgtEl>
                                          <p:spTgt spid="3072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0723">
                                            <p:txEl>
                                              <p:pRg st="8" end="8"/>
                                            </p:txEl>
                                          </p:spTgt>
                                        </p:tgtEl>
                                        <p:attrNameLst>
                                          <p:attrName>style.visibility</p:attrName>
                                        </p:attrNameLst>
                                      </p:cBhvr>
                                      <p:to>
                                        <p:strVal val="visible"/>
                                      </p:to>
                                    </p:set>
                                    <p:animEffect transition="in" filter="wipe(down)">
                                      <p:cBhvr>
                                        <p:cTn id="42" dur="500"/>
                                        <p:tgtEl>
                                          <p:spTgt spid="30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7"/>
          <p:cNvSpPr>
            <a:spLocks noChangeArrowheads="1"/>
          </p:cNvSpPr>
          <p:nvPr/>
        </p:nvSpPr>
        <p:spPr bwMode="auto">
          <a:xfrm>
            <a:off x="3563938" y="2349500"/>
            <a:ext cx="2447925" cy="1511300"/>
          </a:xfrm>
          <a:prstGeom prst="ellipse">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a:solidFill>
                  <a:srgbClr val="92D050"/>
                </a:solidFill>
              </a:rPr>
              <a:t>Word</a:t>
            </a:r>
          </a:p>
        </p:txBody>
      </p:sp>
      <p:sp>
        <p:nvSpPr>
          <p:cNvPr id="32771" name="Rectangle 8"/>
          <p:cNvSpPr>
            <a:spLocks noChangeArrowheads="1"/>
          </p:cNvSpPr>
          <p:nvPr/>
        </p:nvSpPr>
        <p:spPr bwMode="auto">
          <a:xfrm>
            <a:off x="3635375" y="981075"/>
            <a:ext cx="2160588"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What does it look like?</a:t>
            </a:r>
          </a:p>
        </p:txBody>
      </p:sp>
      <p:sp>
        <p:nvSpPr>
          <p:cNvPr id="32772" name="Rectangle 9"/>
          <p:cNvSpPr>
            <a:spLocks noChangeArrowheads="1"/>
          </p:cNvSpPr>
          <p:nvPr/>
        </p:nvSpPr>
        <p:spPr bwMode="auto">
          <a:xfrm>
            <a:off x="6588125" y="1052513"/>
            <a:ext cx="2160588" cy="1081087"/>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chemeClr val="accent2"/>
                </a:solidFill>
              </a:rPr>
              <a:t>How many syllables?</a:t>
            </a:r>
          </a:p>
        </p:txBody>
      </p:sp>
      <p:sp>
        <p:nvSpPr>
          <p:cNvPr id="32773" name="Rectangle 10"/>
          <p:cNvSpPr>
            <a:spLocks noChangeArrowheads="1"/>
          </p:cNvSpPr>
          <p:nvPr/>
        </p:nvSpPr>
        <p:spPr bwMode="auto">
          <a:xfrm>
            <a:off x="684213" y="981075"/>
            <a:ext cx="2159000"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What does it do?  What do you do with it?</a:t>
            </a:r>
          </a:p>
        </p:txBody>
      </p:sp>
      <p:sp>
        <p:nvSpPr>
          <p:cNvPr id="32774" name="Rectangle 11"/>
          <p:cNvSpPr>
            <a:spLocks noChangeArrowheads="1"/>
          </p:cNvSpPr>
          <p:nvPr/>
        </p:nvSpPr>
        <p:spPr bwMode="auto">
          <a:xfrm>
            <a:off x="539750" y="2997200"/>
            <a:ext cx="2160588"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Where do you find it?</a:t>
            </a:r>
          </a:p>
        </p:txBody>
      </p:sp>
      <p:sp>
        <p:nvSpPr>
          <p:cNvPr id="32775" name="Rectangle 12"/>
          <p:cNvSpPr>
            <a:spLocks noChangeArrowheads="1"/>
          </p:cNvSpPr>
          <p:nvPr/>
        </p:nvSpPr>
        <p:spPr bwMode="auto">
          <a:xfrm>
            <a:off x="611188" y="4724400"/>
            <a:ext cx="2160587" cy="1081088"/>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What group does it belong to?</a:t>
            </a:r>
          </a:p>
        </p:txBody>
      </p:sp>
      <p:sp>
        <p:nvSpPr>
          <p:cNvPr id="32776" name="Rectangle 13"/>
          <p:cNvSpPr>
            <a:spLocks noChangeArrowheads="1"/>
          </p:cNvSpPr>
          <p:nvPr/>
        </p:nvSpPr>
        <p:spPr bwMode="auto">
          <a:xfrm>
            <a:off x="6659563" y="3141663"/>
            <a:ext cx="2160587"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chemeClr val="accent2"/>
                </a:solidFill>
              </a:rPr>
              <a:t>What does it start with?</a:t>
            </a:r>
          </a:p>
        </p:txBody>
      </p:sp>
      <p:sp>
        <p:nvSpPr>
          <p:cNvPr id="32777" name="Rectangle 14"/>
          <p:cNvSpPr>
            <a:spLocks noChangeArrowheads="1"/>
          </p:cNvSpPr>
          <p:nvPr/>
        </p:nvSpPr>
        <p:spPr bwMode="auto">
          <a:xfrm>
            <a:off x="6659563" y="4868863"/>
            <a:ext cx="2160587" cy="1081087"/>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chemeClr val="accent2"/>
                </a:solidFill>
              </a:rPr>
              <a:t>What does it end with?</a:t>
            </a:r>
          </a:p>
        </p:txBody>
      </p:sp>
      <p:sp>
        <p:nvSpPr>
          <p:cNvPr id="32778" name="Rectangle 15"/>
          <p:cNvSpPr>
            <a:spLocks noChangeArrowheads="1"/>
          </p:cNvSpPr>
          <p:nvPr/>
        </p:nvSpPr>
        <p:spPr bwMode="auto">
          <a:xfrm>
            <a:off x="3779838" y="5229225"/>
            <a:ext cx="2160587"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chemeClr val="accent2"/>
                </a:solidFill>
              </a:rPr>
              <a:t>What does it rhyme with?</a:t>
            </a:r>
          </a:p>
        </p:txBody>
      </p:sp>
      <p:cxnSp>
        <p:nvCxnSpPr>
          <p:cNvPr id="32779" name="Straight Connector 17"/>
          <p:cNvCxnSpPr>
            <a:cxnSpLocks noChangeShapeType="1"/>
          </p:cNvCxnSpPr>
          <p:nvPr/>
        </p:nvCxnSpPr>
        <p:spPr bwMode="auto">
          <a:xfrm>
            <a:off x="2987675" y="2133600"/>
            <a:ext cx="720725" cy="3587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0" name="Straight Connector 20"/>
          <p:cNvCxnSpPr>
            <a:cxnSpLocks noChangeShapeType="1"/>
          </p:cNvCxnSpPr>
          <p:nvPr/>
        </p:nvCxnSpPr>
        <p:spPr bwMode="auto">
          <a:xfrm>
            <a:off x="5940425" y="3429000"/>
            <a:ext cx="576263" cy="2159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1" name="Straight Connector 21"/>
          <p:cNvCxnSpPr>
            <a:cxnSpLocks noChangeShapeType="1"/>
          </p:cNvCxnSpPr>
          <p:nvPr/>
        </p:nvCxnSpPr>
        <p:spPr bwMode="auto">
          <a:xfrm>
            <a:off x="4716463" y="2133600"/>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2" name="Straight Connector 22"/>
          <p:cNvCxnSpPr>
            <a:cxnSpLocks noChangeShapeType="1"/>
          </p:cNvCxnSpPr>
          <p:nvPr/>
        </p:nvCxnSpPr>
        <p:spPr bwMode="auto">
          <a:xfrm flipH="1">
            <a:off x="2916238" y="3860800"/>
            <a:ext cx="1008062" cy="936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3" name="Straight Connector 23"/>
          <p:cNvCxnSpPr>
            <a:cxnSpLocks noChangeShapeType="1"/>
          </p:cNvCxnSpPr>
          <p:nvPr/>
        </p:nvCxnSpPr>
        <p:spPr bwMode="auto">
          <a:xfrm>
            <a:off x="4859338" y="4437063"/>
            <a:ext cx="0" cy="647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4" name="Straight Connector 24"/>
          <p:cNvCxnSpPr>
            <a:cxnSpLocks noChangeShapeType="1"/>
          </p:cNvCxnSpPr>
          <p:nvPr/>
        </p:nvCxnSpPr>
        <p:spPr bwMode="auto">
          <a:xfrm flipH="1">
            <a:off x="5867400" y="2205038"/>
            <a:ext cx="649288" cy="360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5" name="Straight Connector 25"/>
          <p:cNvCxnSpPr>
            <a:cxnSpLocks noChangeShapeType="1"/>
          </p:cNvCxnSpPr>
          <p:nvPr/>
        </p:nvCxnSpPr>
        <p:spPr bwMode="auto">
          <a:xfrm>
            <a:off x="5580063" y="3860800"/>
            <a:ext cx="1008062" cy="792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786" name="Straight Connector 39"/>
          <p:cNvCxnSpPr>
            <a:cxnSpLocks noChangeShapeType="1"/>
          </p:cNvCxnSpPr>
          <p:nvPr/>
        </p:nvCxnSpPr>
        <p:spPr bwMode="auto">
          <a:xfrm flipV="1">
            <a:off x="2995613" y="3365500"/>
            <a:ext cx="649287" cy="714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787" name="Title 44"/>
          <p:cNvSpPr>
            <a:spLocks noGrp="1"/>
          </p:cNvSpPr>
          <p:nvPr>
            <p:ph type="title"/>
          </p:nvPr>
        </p:nvSpPr>
        <p:spPr>
          <a:xfrm>
            <a:off x="457200" y="274638"/>
            <a:ext cx="8229600" cy="561975"/>
          </a:xfrm>
          <a:ln w="38100">
            <a:solidFill>
              <a:srgbClr val="00B0F0"/>
            </a:solidFill>
            <a:miter lim="800000"/>
            <a:headEnd/>
            <a:tailEnd/>
          </a:ln>
        </p:spPr>
        <p:txBody>
          <a:bodyPr/>
          <a:lstStyle/>
          <a:p>
            <a:pPr eaLnBrk="1" hangingPunct="1"/>
            <a:r>
              <a:rPr lang="en-GB" altLang="en-US" sz="3200">
                <a:solidFill>
                  <a:schemeClr val="tx1"/>
                </a:solidFill>
              </a:rPr>
              <a:t>S</a:t>
            </a:r>
            <a:r>
              <a:rPr lang="en-GB" altLang="en-US" sz="3200"/>
              <a:t>ample of vocabulary learning sheet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7"/>
          <p:cNvSpPr>
            <a:spLocks noChangeArrowheads="1"/>
          </p:cNvSpPr>
          <p:nvPr/>
        </p:nvSpPr>
        <p:spPr bwMode="auto">
          <a:xfrm>
            <a:off x="3563938" y="2349500"/>
            <a:ext cx="2447925" cy="1511300"/>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GB" alt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ESCAPE</a:t>
            </a:r>
          </a:p>
        </p:txBody>
      </p:sp>
      <p:sp>
        <p:nvSpPr>
          <p:cNvPr id="37891" name="Rectangle 8"/>
          <p:cNvSpPr>
            <a:spLocks noChangeArrowheads="1"/>
          </p:cNvSpPr>
          <p:nvPr/>
        </p:nvSpPr>
        <p:spPr bwMode="auto">
          <a:xfrm>
            <a:off x="3635375" y="981075"/>
            <a:ext cx="2160588" cy="115252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GB" altLang="en-US" sz="2000">
              <a:solidFill>
                <a:srgbClr val="FF66FF"/>
              </a:solidFill>
            </a:endParaRPr>
          </a:p>
          <a:p>
            <a:pPr algn="ctr" eaLnBrk="1" hangingPunct="1">
              <a:spcBef>
                <a:spcPct val="0"/>
              </a:spcBef>
              <a:buFontTx/>
              <a:buNone/>
            </a:pPr>
            <a:endParaRPr lang="en-GB" altLang="en-US" sz="2000">
              <a:solidFill>
                <a:srgbClr val="FF0000"/>
              </a:solidFill>
            </a:endParaRPr>
          </a:p>
          <a:p>
            <a:pPr algn="ctr" eaLnBrk="1" hangingPunct="1">
              <a:spcBef>
                <a:spcPct val="0"/>
              </a:spcBef>
              <a:buFontTx/>
              <a:buNone/>
            </a:pPr>
            <a:endParaRPr lang="en-GB" altLang="en-US" sz="2000">
              <a:solidFill>
                <a:srgbClr val="FF66FF"/>
              </a:solidFill>
            </a:endParaRPr>
          </a:p>
        </p:txBody>
      </p:sp>
      <p:sp>
        <p:nvSpPr>
          <p:cNvPr id="37892" name="Rectangle 9"/>
          <p:cNvSpPr>
            <a:spLocks noChangeArrowheads="1"/>
          </p:cNvSpPr>
          <p:nvPr/>
        </p:nvSpPr>
        <p:spPr bwMode="auto">
          <a:xfrm>
            <a:off x="6588125" y="1052513"/>
            <a:ext cx="2160588" cy="1081087"/>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333399"/>
                </a:solidFill>
              </a:rPr>
              <a:t>How many syllables?</a:t>
            </a:r>
          </a:p>
          <a:p>
            <a:pPr algn="ctr" eaLnBrk="1" hangingPunct="1">
              <a:spcBef>
                <a:spcPct val="0"/>
              </a:spcBef>
              <a:buFontTx/>
              <a:buNone/>
            </a:pPr>
            <a:r>
              <a:rPr lang="en-GB" altLang="en-US" sz="2000">
                <a:solidFill>
                  <a:srgbClr val="FF0000"/>
                </a:solidFill>
              </a:rPr>
              <a:t>2</a:t>
            </a:r>
          </a:p>
        </p:txBody>
      </p:sp>
      <p:sp>
        <p:nvSpPr>
          <p:cNvPr id="37893" name="Rectangle 10"/>
          <p:cNvSpPr>
            <a:spLocks noChangeArrowheads="1"/>
          </p:cNvSpPr>
          <p:nvPr/>
        </p:nvSpPr>
        <p:spPr bwMode="auto">
          <a:xfrm>
            <a:off x="611188" y="981075"/>
            <a:ext cx="2232025" cy="1223963"/>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Can you put it in a sentence?</a:t>
            </a:r>
          </a:p>
          <a:p>
            <a:pPr algn="ctr" eaLnBrk="1" hangingPunct="1">
              <a:spcBef>
                <a:spcPct val="0"/>
              </a:spcBef>
              <a:buFontTx/>
              <a:buNone/>
            </a:pPr>
            <a:r>
              <a:rPr lang="en-GB" altLang="en-US" sz="2000">
                <a:solidFill>
                  <a:srgbClr val="FF0000"/>
                </a:solidFill>
              </a:rPr>
              <a:t>‘The gang made their escape’</a:t>
            </a:r>
          </a:p>
          <a:p>
            <a:pPr algn="ctr" eaLnBrk="1" hangingPunct="1">
              <a:spcBef>
                <a:spcPct val="0"/>
              </a:spcBef>
              <a:buFontTx/>
              <a:buNone/>
            </a:pPr>
            <a:endParaRPr lang="en-GB" altLang="en-US" sz="2000">
              <a:solidFill>
                <a:srgbClr val="FF66FF"/>
              </a:solidFill>
            </a:endParaRPr>
          </a:p>
        </p:txBody>
      </p:sp>
      <p:sp>
        <p:nvSpPr>
          <p:cNvPr id="37894" name="Rectangle 11"/>
          <p:cNvSpPr>
            <a:spLocks noChangeArrowheads="1"/>
          </p:cNvSpPr>
          <p:nvPr/>
        </p:nvSpPr>
        <p:spPr bwMode="auto">
          <a:xfrm>
            <a:off x="539750" y="2997200"/>
            <a:ext cx="2160588" cy="1223963"/>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What does it mean?</a:t>
            </a:r>
          </a:p>
          <a:p>
            <a:pPr algn="ctr" eaLnBrk="1" hangingPunct="1">
              <a:spcBef>
                <a:spcPct val="0"/>
              </a:spcBef>
              <a:buFontTx/>
              <a:buNone/>
            </a:pPr>
            <a:r>
              <a:rPr lang="en-GB" altLang="en-US" sz="2000">
                <a:solidFill>
                  <a:srgbClr val="FF0000"/>
                </a:solidFill>
              </a:rPr>
              <a:t>To break free or break out</a:t>
            </a:r>
            <a:r>
              <a:rPr lang="en-GB" altLang="en-US" sz="2000">
                <a:solidFill>
                  <a:srgbClr val="FF66FF"/>
                </a:solidFill>
              </a:rPr>
              <a:t>.</a:t>
            </a:r>
          </a:p>
        </p:txBody>
      </p:sp>
      <p:sp>
        <p:nvSpPr>
          <p:cNvPr id="37895" name="Rectangle 12"/>
          <p:cNvSpPr>
            <a:spLocks noChangeArrowheads="1"/>
          </p:cNvSpPr>
          <p:nvPr/>
        </p:nvSpPr>
        <p:spPr bwMode="auto">
          <a:xfrm>
            <a:off x="611188" y="4724400"/>
            <a:ext cx="2160587" cy="1081088"/>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FF66FF"/>
                </a:solidFill>
              </a:rPr>
              <a:t>What group does it belong to?</a:t>
            </a:r>
          </a:p>
          <a:p>
            <a:pPr algn="ctr" eaLnBrk="1" hangingPunct="1">
              <a:spcBef>
                <a:spcPct val="0"/>
              </a:spcBef>
              <a:buFontTx/>
              <a:buNone/>
            </a:pPr>
            <a:r>
              <a:rPr lang="en-GB" altLang="en-US" sz="2000">
                <a:solidFill>
                  <a:srgbClr val="FF0000"/>
                </a:solidFill>
              </a:rPr>
              <a:t>Noun or verb</a:t>
            </a:r>
          </a:p>
        </p:txBody>
      </p:sp>
      <p:sp>
        <p:nvSpPr>
          <p:cNvPr id="37896" name="Rectangle 13"/>
          <p:cNvSpPr>
            <a:spLocks noChangeArrowheads="1"/>
          </p:cNvSpPr>
          <p:nvPr/>
        </p:nvSpPr>
        <p:spPr bwMode="auto">
          <a:xfrm>
            <a:off x="6659563" y="3141663"/>
            <a:ext cx="2160587" cy="107950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333399"/>
                </a:solidFill>
              </a:rPr>
              <a:t>What does it start with?</a:t>
            </a:r>
          </a:p>
          <a:p>
            <a:pPr algn="ctr" eaLnBrk="1" hangingPunct="1">
              <a:spcBef>
                <a:spcPct val="0"/>
              </a:spcBef>
              <a:buFontTx/>
              <a:buNone/>
            </a:pPr>
            <a:r>
              <a:rPr lang="en-GB" altLang="en-US" sz="2000">
                <a:solidFill>
                  <a:srgbClr val="FF0000"/>
                </a:solidFill>
              </a:rPr>
              <a:t>e</a:t>
            </a:r>
          </a:p>
        </p:txBody>
      </p:sp>
      <p:sp>
        <p:nvSpPr>
          <p:cNvPr id="37897" name="Rectangle 14"/>
          <p:cNvSpPr>
            <a:spLocks noChangeArrowheads="1"/>
          </p:cNvSpPr>
          <p:nvPr/>
        </p:nvSpPr>
        <p:spPr bwMode="auto">
          <a:xfrm>
            <a:off x="6659563" y="4868863"/>
            <a:ext cx="2160587" cy="1081087"/>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333399"/>
                </a:solidFill>
              </a:rPr>
              <a:t>What does it end with?</a:t>
            </a:r>
          </a:p>
          <a:p>
            <a:pPr algn="ctr" eaLnBrk="1" hangingPunct="1">
              <a:spcBef>
                <a:spcPct val="0"/>
              </a:spcBef>
              <a:buFontTx/>
              <a:buNone/>
            </a:pPr>
            <a:r>
              <a:rPr lang="en-GB" altLang="en-US" sz="2000">
                <a:solidFill>
                  <a:srgbClr val="FF0000"/>
                </a:solidFill>
              </a:rPr>
              <a:t>e</a:t>
            </a:r>
          </a:p>
        </p:txBody>
      </p:sp>
      <p:sp>
        <p:nvSpPr>
          <p:cNvPr id="37898" name="Rectangle 15"/>
          <p:cNvSpPr>
            <a:spLocks noChangeArrowheads="1"/>
          </p:cNvSpPr>
          <p:nvPr/>
        </p:nvSpPr>
        <p:spPr bwMode="auto">
          <a:xfrm>
            <a:off x="3708400" y="4884738"/>
            <a:ext cx="2303463" cy="156845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000">
                <a:solidFill>
                  <a:srgbClr val="333399"/>
                </a:solidFill>
              </a:rPr>
              <a:t>What does it rhyme with?</a:t>
            </a:r>
          </a:p>
          <a:p>
            <a:pPr algn="ctr" eaLnBrk="1" hangingPunct="1">
              <a:spcBef>
                <a:spcPct val="0"/>
              </a:spcBef>
              <a:buFontTx/>
              <a:buNone/>
            </a:pPr>
            <a:r>
              <a:rPr lang="en-GB" altLang="en-US" sz="2000">
                <a:solidFill>
                  <a:srgbClr val="FF0000"/>
                </a:solidFill>
              </a:rPr>
              <a:t>Landscape, seascape, reshape</a:t>
            </a:r>
          </a:p>
        </p:txBody>
      </p:sp>
      <p:cxnSp>
        <p:nvCxnSpPr>
          <p:cNvPr id="37899" name="Straight Connector 17"/>
          <p:cNvCxnSpPr>
            <a:cxnSpLocks noChangeShapeType="1"/>
          </p:cNvCxnSpPr>
          <p:nvPr/>
        </p:nvCxnSpPr>
        <p:spPr bwMode="auto">
          <a:xfrm>
            <a:off x="2987675" y="2097088"/>
            <a:ext cx="720725" cy="3587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0" name="Straight Connector 20"/>
          <p:cNvCxnSpPr>
            <a:cxnSpLocks noChangeShapeType="1"/>
          </p:cNvCxnSpPr>
          <p:nvPr/>
        </p:nvCxnSpPr>
        <p:spPr bwMode="auto">
          <a:xfrm>
            <a:off x="5940425" y="3429000"/>
            <a:ext cx="576263" cy="2159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1" name="Straight Connector 21"/>
          <p:cNvCxnSpPr>
            <a:cxnSpLocks noChangeShapeType="1"/>
          </p:cNvCxnSpPr>
          <p:nvPr/>
        </p:nvCxnSpPr>
        <p:spPr bwMode="auto">
          <a:xfrm>
            <a:off x="4716463" y="2133600"/>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2" name="Straight Connector 22"/>
          <p:cNvCxnSpPr>
            <a:cxnSpLocks noChangeShapeType="1"/>
          </p:cNvCxnSpPr>
          <p:nvPr/>
        </p:nvCxnSpPr>
        <p:spPr bwMode="auto">
          <a:xfrm flipH="1">
            <a:off x="2916238" y="3860800"/>
            <a:ext cx="1008062" cy="936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3" name="Straight Connector 23"/>
          <p:cNvCxnSpPr>
            <a:cxnSpLocks noChangeShapeType="1"/>
          </p:cNvCxnSpPr>
          <p:nvPr/>
        </p:nvCxnSpPr>
        <p:spPr bwMode="auto">
          <a:xfrm>
            <a:off x="4859338" y="4054475"/>
            <a:ext cx="0" cy="647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4" name="Straight Connector 24"/>
          <p:cNvCxnSpPr>
            <a:cxnSpLocks noChangeShapeType="1"/>
          </p:cNvCxnSpPr>
          <p:nvPr/>
        </p:nvCxnSpPr>
        <p:spPr bwMode="auto">
          <a:xfrm flipH="1">
            <a:off x="5867400" y="2205038"/>
            <a:ext cx="649288" cy="360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5" name="Straight Connector 25"/>
          <p:cNvCxnSpPr>
            <a:cxnSpLocks noChangeShapeType="1"/>
          </p:cNvCxnSpPr>
          <p:nvPr/>
        </p:nvCxnSpPr>
        <p:spPr bwMode="auto">
          <a:xfrm>
            <a:off x="5580063" y="3860800"/>
            <a:ext cx="1008062" cy="792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6" name="Straight Connector 39"/>
          <p:cNvCxnSpPr>
            <a:cxnSpLocks noChangeShapeType="1"/>
          </p:cNvCxnSpPr>
          <p:nvPr/>
        </p:nvCxnSpPr>
        <p:spPr bwMode="auto">
          <a:xfrm flipV="1">
            <a:off x="2995613" y="3365500"/>
            <a:ext cx="649287" cy="714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7" name="Title 44"/>
          <p:cNvSpPr>
            <a:spLocks noGrp="1"/>
          </p:cNvSpPr>
          <p:nvPr>
            <p:ph type="title"/>
          </p:nvPr>
        </p:nvSpPr>
        <p:spPr>
          <a:xfrm>
            <a:off x="457200" y="274638"/>
            <a:ext cx="8229600" cy="561975"/>
          </a:xfrm>
          <a:ln w="38100">
            <a:solidFill>
              <a:srgbClr val="00B0F0"/>
            </a:solidFill>
            <a:miter lim="800000"/>
            <a:headEnd/>
            <a:tailEnd/>
          </a:ln>
        </p:spPr>
        <p:txBody>
          <a:bodyPr/>
          <a:lstStyle/>
          <a:p>
            <a:pPr eaLnBrk="1" hangingPunct="1"/>
            <a:r>
              <a:rPr lang="en-GB" altLang="en-US" sz="3200">
                <a:solidFill>
                  <a:schemeClr val="tx1"/>
                </a:solidFill>
              </a:rPr>
              <a:t>S</a:t>
            </a:r>
            <a:r>
              <a:rPr lang="en-GB" altLang="en-US" sz="3200"/>
              <a:t>ample of vocabulary learning sheet</a:t>
            </a:r>
          </a:p>
        </p:txBody>
      </p:sp>
      <p:pic>
        <p:nvPicPr>
          <p:cNvPr id="37908"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713" y="10287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39F4-F8C9-4BF1-9E4A-BFBF9C772BB0}"/>
              </a:ext>
            </a:extLst>
          </p:cNvPr>
          <p:cNvSpPr>
            <a:spLocks noGrp="1"/>
          </p:cNvSpPr>
          <p:nvPr>
            <p:ph type="title"/>
          </p:nvPr>
        </p:nvSpPr>
        <p:spPr/>
        <p:txBody>
          <a:bodyPr/>
          <a:lstStyle/>
          <a:p>
            <a:endParaRPr lang="en-GB"/>
          </a:p>
        </p:txBody>
      </p:sp>
      <p:pic>
        <p:nvPicPr>
          <p:cNvPr id="3" name="Picture 2">
            <a:extLst>
              <a:ext uri="{FF2B5EF4-FFF2-40B4-BE49-F238E27FC236}">
                <a16:creationId xmlns:a16="http://schemas.microsoft.com/office/drawing/2014/main" id="{16EA12B4-4F32-45BD-9970-E3527A0B9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613" r="16650"/>
          <a:stretch>
            <a:fillRect/>
          </a:stretch>
        </p:blipFill>
        <p:spPr bwMode="auto">
          <a:xfrm>
            <a:off x="531813" y="285750"/>
            <a:ext cx="8012112" cy="6551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810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p:txBody>
          <a:bodyPr/>
          <a:lstStyle/>
          <a:p>
            <a:pPr eaLnBrk="1" hangingPunct="1">
              <a:buFontTx/>
              <a:buNone/>
            </a:pPr>
            <a:r>
              <a:rPr lang="en-GB" altLang="en-US" dirty="0"/>
              <a:t>Might look a lot like your normal lesson but:</a:t>
            </a:r>
          </a:p>
          <a:p>
            <a:pPr eaLnBrk="1" hangingPunct="1"/>
            <a:endParaRPr lang="en-GB" altLang="en-US" dirty="0"/>
          </a:p>
          <a:p>
            <a:pPr eaLnBrk="1" hangingPunct="1"/>
            <a:r>
              <a:rPr lang="en-GB" altLang="en-US" sz="2800" dirty="0">
                <a:solidFill>
                  <a:schemeClr val="accent2"/>
                </a:solidFill>
              </a:rPr>
              <a:t>Adults use the word many times</a:t>
            </a:r>
          </a:p>
          <a:p>
            <a:pPr eaLnBrk="1" hangingPunct="1"/>
            <a:endParaRPr lang="en-GB" altLang="en-US" sz="2800" dirty="0">
              <a:solidFill>
                <a:schemeClr val="accent2"/>
              </a:solidFill>
            </a:endParaRPr>
          </a:p>
          <a:p>
            <a:pPr eaLnBrk="1" hangingPunct="1"/>
            <a:r>
              <a:rPr lang="en-GB" altLang="en-US" sz="2800" dirty="0">
                <a:solidFill>
                  <a:schemeClr val="accent2"/>
                </a:solidFill>
              </a:rPr>
              <a:t>Prompt children to use the word: For information to pass from our short to long-term memory it must be used rather than simply heard or seen.</a:t>
            </a:r>
          </a:p>
          <a:p>
            <a:pPr eaLnBrk="1" hangingPunct="1"/>
            <a:endParaRPr lang="en-GB" altLang="en-US" sz="2800" dirty="0">
              <a:solidFill>
                <a:schemeClr val="accent2"/>
              </a:solidFill>
            </a:endParaRPr>
          </a:p>
          <a:p>
            <a:pPr eaLnBrk="1" hangingPunct="1"/>
            <a:r>
              <a:rPr lang="en-GB" altLang="en-US" sz="2800" dirty="0">
                <a:solidFill>
                  <a:schemeClr val="accent2"/>
                </a:solidFill>
              </a:rPr>
              <a:t>Link vocabulary to activity</a:t>
            </a:r>
          </a:p>
          <a:p>
            <a:pPr eaLnBrk="1" hangingPunct="1"/>
            <a:endParaRPr lang="en-GB" altLang="en-US" dirty="0">
              <a:solidFill>
                <a:schemeClr val="accent2"/>
              </a:solidFill>
            </a:endParaRPr>
          </a:p>
        </p:txBody>
      </p:sp>
      <p:sp>
        <p:nvSpPr>
          <p:cNvPr id="41987" name="Rectangle 4"/>
          <p:cNvSpPr>
            <a:spLocks noChangeArrowheads="1"/>
          </p:cNvSpPr>
          <p:nvPr/>
        </p:nvSpPr>
        <p:spPr bwMode="auto">
          <a:xfrm>
            <a:off x="468313" y="188913"/>
            <a:ext cx="8229600" cy="1008062"/>
          </a:xfrm>
          <a:prstGeom prst="rect">
            <a:avLst/>
          </a:prstGeom>
          <a:noFill/>
          <a:ln w="381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4400" b="1" dirty="0">
                <a:solidFill>
                  <a:srgbClr val="66FF33"/>
                </a:solidFill>
              </a:rPr>
              <a:t>S</a:t>
            </a:r>
            <a:r>
              <a:rPr lang="en-GB" altLang="en-US" sz="4400" b="1" dirty="0">
                <a:solidFill>
                  <a:srgbClr val="9900CC"/>
                </a:solidFill>
              </a:rPr>
              <a:t>T</a:t>
            </a:r>
            <a:r>
              <a:rPr lang="en-GB" altLang="en-US" sz="4400" b="1" dirty="0">
                <a:solidFill>
                  <a:srgbClr val="FF0000"/>
                </a:solidFill>
              </a:rPr>
              <a:t>A</a:t>
            </a:r>
            <a:r>
              <a:rPr lang="en-GB" altLang="en-US" sz="4400" b="1" dirty="0">
                <a:solidFill>
                  <a:srgbClr val="FF9933"/>
                </a:solidFill>
              </a:rPr>
              <a:t>R</a:t>
            </a:r>
            <a:r>
              <a:rPr lang="en-GB" altLang="en-US" sz="4400" dirty="0">
                <a:solidFill>
                  <a:schemeClr val="tx2"/>
                </a:solidFill>
              </a:rPr>
              <a:t> – </a:t>
            </a:r>
            <a:r>
              <a:rPr lang="en-GB" altLang="en-US" sz="4400" dirty="0">
                <a:solidFill>
                  <a:srgbClr val="FF0000"/>
                </a:solidFill>
              </a:rPr>
              <a:t>Activate</a:t>
            </a:r>
          </a:p>
        </p:txBody>
      </p:sp>
      <p:pic>
        <p:nvPicPr>
          <p:cNvPr id="41988" name="Picture 5"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260350"/>
            <a:ext cx="11334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1600200"/>
            <a:ext cx="8362950" cy="4997152"/>
          </a:xfrm>
        </p:spPr>
        <p:txBody>
          <a:bodyPr/>
          <a:lstStyle/>
          <a:p>
            <a:pPr eaLnBrk="1" hangingPunct="1">
              <a:buFontTx/>
              <a:buNone/>
            </a:pPr>
            <a:r>
              <a:rPr lang="en-GB" altLang="en-US" sz="2800" dirty="0"/>
              <a:t>   Reviewing words helps words fix into the child's long term memory. This needs to be done at the end of the lesson and also at various times such as:</a:t>
            </a:r>
          </a:p>
          <a:p>
            <a:pPr lvl="1" eaLnBrk="1" hangingPunct="1">
              <a:buFont typeface="Wingdings" panose="05000000000000000000" pitchFamily="2" charset="2"/>
              <a:buChar char="ü"/>
            </a:pPr>
            <a:r>
              <a:rPr lang="en-GB" altLang="en-US" dirty="0">
                <a:solidFill>
                  <a:schemeClr val="accent2"/>
                </a:solidFill>
              </a:rPr>
              <a:t>	following week</a:t>
            </a:r>
          </a:p>
          <a:p>
            <a:pPr lvl="1" eaLnBrk="1" hangingPunct="1">
              <a:buFont typeface="Wingdings" panose="05000000000000000000" pitchFamily="2" charset="2"/>
              <a:buChar char="ü"/>
            </a:pPr>
            <a:r>
              <a:rPr lang="en-GB" altLang="en-US" dirty="0">
                <a:solidFill>
                  <a:schemeClr val="accent2"/>
                </a:solidFill>
              </a:rPr>
              <a:t>	end of the half term</a:t>
            </a:r>
          </a:p>
          <a:p>
            <a:pPr lvl="1" eaLnBrk="1" hangingPunct="1">
              <a:buFont typeface="Wingdings" panose="05000000000000000000" pitchFamily="2" charset="2"/>
              <a:buChar char="ü"/>
            </a:pPr>
            <a:r>
              <a:rPr lang="en-GB" altLang="en-US" dirty="0">
                <a:solidFill>
                  <a:schemeClr val="accent2"/>
                </a:solidFill>
              </a:rPr>
              <a:t>	next term</a:t>
            </a:r>
          </a:p>
          <a:p>
            <a:pPr eaLnBrk="1" hangingPunct="1">
              <a:buFontTx/>
              <a:buNone/>
            </a:pPr>
            <a:endParaRPr lang="en-GB" altLang="en-US" dirty="0"/>
          </a:p>
          <a:p>
            <a:pPr eaLnBrk="1" hangingPunct="1">
              <a:buFontTx/>
              <a:buNone/>
            </a:pPr>
            <a:r>
              <a:rPr lang="en-GB" altLang="en-US" sz="2800" dirty="0"/>
              <a:t>Ways of reviewing: Word Pot, Discussion, Stickers home, Games, Fortune Teller, Pass the Object</a:t>
            </a:r>
          </a:p>
        </p:txBody>
      </p:sp>
      <p:sp>
        <p:nvSpPr>
          <p:cNvPr id="44035" name="Rectangle 4"/>
          <p:cNvSpPr>
            <a:spLocks noChangeArrowheads="1"/>
          </p:cNvSpPr>
          <p:nvPr/>
        </p:nvSpPr>
        <p:spPr bwMode="auto">
          <a:xfrm>
            <a:off x="468313" y="188913"/>
            <a:ext cx="8229600" cy="1079500"/>
          </a:xfrm>
          <a:prstGeom prst="rect">
            <a:avLst/>
          </a:prstGeom>
          <a:noFill/>
          <a:ln w="381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4400" b="1" dirty="0">
                <a:solidFill>
                  <a:srgbClr val="66FF33"/>
                </a:solidFill>
              </a:rPr>
              <a:t>S</a:t>
            </a:r>
            <a:r>
              <a:rPr lang="en-GB" altLang="en-US" sz="4400" b="1" dirty="0">
                <a:solidFill>
                  <a:srgbClr val="9900CC"/>
                </a:solidFill>
              </a:rPr>
              <a:t>T</a:t>
            </a:r>
            <a:r>
              <a:rPr lang="en-GB" altLang="en-US" sz="4400" b="1" dirty="0">
                <a:solidFill>
                  <a:srgbClr val="FF0000"/>
                </a:solidFill>
              </a:rPr>
              <a:t>A</a:t>
            </a:r>
            <a:r>
              <a:rPr lang="en-GB" altLang="en-US" sz="4400" b="1" dirty="0">
                <a:solidFill>
                  <a:srgbClr val="FF9933"/>
                </a:solidFill>
              </a:rPr>
              <a:t>R</a:t>
            </a:r>
            <a:r>
              <a:rPr lang="en-GB" altLang="en-US" sz="4400" dirty="0">
                <a:solidFill>
                  <a:schemeClr val="tx2"/>
                </a:solidFill>
              </a:rPr>
              <a:t> – </a:t>
            </a:r>
            <a:r>
              <a:rPr lang="en-GB" altLang="en-US" sz="4400" dirty="0">
                <a:solidFill>
                  <a:srgbClr val="FF9933"/>
                </a:solidFill>
              </a:rPr>
              <a:t>Review</a:t>
            </a:r>
          </a:p>
        </p:txBody>
      </p:sp>
      <p:pic>
        <p:nvPicPr>
          <p:cNvPr id="44036" name="Picture 5"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260350"/>
            <a:ext cx="11334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034">
                                            <p:txEl>
                                              <p:pRg st="1" end="1"/>
                                            </p:txEl>
                                          </p:spTgt>
                                        </p:tgtEl>
                                        <p:attrNameLst>
                                          <p:attrName>style.visibility</p:attrName>
                                        </p:attrNameLst>
                                      </p:cBhvr>
                                      <p:to>
                                        <p:strVal val="visible"/>
                                      </p:to>
                                    </p:set>
                                    <p:animEffect transition="in" filter="wipe(down)">
                                      <p:cBhvr>
                                        <p:cTn id="7" dur="500"/>
                                        <p:tgtEl>
                                          <p:spTgt spid="4403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4034">
                                            <p:txEl>
                                              <p:pRg st="2" end="2"/>
                                            </p:txEl>
                                          </p:spTgt>
                                        </p:tgtEl>
                                        <p:attrNameLst>
                                          <p:attrName>style.visibility</p:attrName>
                                        </p:attrNameLst>
                                      </p:cBhvr>
                                      <p:to>
                                        <p:strVal val="visible"/>
                                      </p:to>
                                    </p:set>
                                    <p:animEffect transition="in" filter="wipe(down)">
                                      <p:cBhvr>
                                        <p:cTn id="12" dur="500"/>
                                        <p:tgtEl>
                                          <p:spTgt spid="440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4034">
                                            <p:txEl>
                                              <p:pRg st="3" end="3"/>
                                            </p:txEl>
                                          </p:spTgt>
                                        </p:tgtEl>
                                        <p:attrNameLst>
                                          <p:attrName>style.visibility</p:attrName>
                                        </p:attrNameLst>
                                      </p:cBhvr>
                                      <p:to>
                                        <p:strVal val="visible"/>
                                      </p:to>
                                    </p:set>
                                    <p:animEffect transition="in" filter="wipe(down)">
                                      <p:cBhvr>
                                        <p:cTn id="17" dur="500"/>
                                        <p:tgtEl>
                                          <p:spTgt spid="4403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4034">
                                            <p:txEl>
                                              <p:pRg st="5" end="5"/>
                                            </p:txEl>
                                          </p:spTgt>
                                        </p:tgtEl>
                                        <p:attrNameLst>
                                          <p:attrName>style.visibility</p:attrName>
                                        </p:attrNameLst>
                                      </p:cBhvr>
                                      <p:to>
                                        <p:strVal val="visible"/>
                                      </p:to>
                                    </p:set>
                                    <p:animEffect transition="in" filter="wipe(down)">
                                      <p:cBhvr>
                                        <p:cTn id="22" dur="500"/>
                                        <p:tgtEl>
                                          <p:spTgt spid="440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ln w="38100">
            <a:solidFill>
              <a:srgbClr val="00B0F0"/>
            </a:solidFill>
            <a:miter lim="800000"/>
            <a:headEnd/>
            <a:tailEnd/>
          </a:ln>
        </p:spPr>
        <p:txBody>
          <a:bodyPr/>
          <a:lstStyle/>
          <a:p>
            <a:r>
              <a:rPr lang="en-GB" altLang="en-US" dirty="0">
                <a:solidFill>
                  <a:srgbClr val="92D050"/>
                </a:solidFill>
              </a:rPr>
              <a:t>S</a:t>
            </a:r>
            <a:r>
              <a:rPr lang="en-GB" altLang="en-US" dirty="0">
                <a:solidFill>
                  <a:srgbClr val="0070C0"/>
                </a:solidFill>
              </a:rPr>
              <a:t>T</a:t>
            </a:r>
            <a:r>
              <a:rPr lang="en-GB" altLang="en-US" dirty="0">
                <a:solidFill>
                  <a:srgbClr val="FF0000"/>
                </a:solidFill>
              </a:rPr>
              <a:t>A</a:t>
            </a:r>
            <a:r>
              <a:rPr lang="en-GB" altLang="en-US" dirty="0">
                <a:solidFill>
                  <a:srgbClr val="FFC000"/>
                </a:solidFill>
              </a:rPr>
              <a:t>R</a:t>
            </a:r>
            <a:r>
              <a:rPr lang="en-GB" altLang="en-US" dirty="0"/>
              <a:t> topic summary</a:t>
            </a:r>
          </a:p>
        </p:txBody>
      </p:sp>
      <p:sp>
        <p:nvSpPr>
          <p:cNvPr id="48131" name="Content Placeholder 2"/>
          <p:cNvSpPr>
            <a:spLocks noGrp="1"/>
          </p:cNvSpPr>
          <p:nvPr>
            <p:ph idx="1"/>
          </p:nvPr>
        </p:nvSpPr>
        <p:spPr/>
        <p:txBody>
          <a:bodyPr/>
          <a:lstStyle/>
          <a:p>
            <a:r>
              <a:rPr lang="en-GB" altLang="en-US" dirty="0">
                <a:solidFill>
                  <a:srgbClr val="92D050"/>
                </a:solidFill>
              </a:rPr>
              <a:t>Select</a:t>
            </a:r>
            <a:r>
              <a:rPr lang="en-GB" altLang="en-US" dirty="0"/>
              <a:t>- </a:t>
            </a:r>
            <a:r>
              <a:rPr lang="en-GB" altLang="en-US" sz="2400" dirty="0"/>
              <a:t>pick a goldilocks word.</a:t>
            </a:r>
          </a:p>
          <a:p>
            <a:r>
              <a:rPr lang="en-GB" altLang="en-US" dirty="0">
                <a:solidFill>
                  <a:srgbClr val="0070C0"/>
                </a:solidFill>
              </a:rPr>
              <a:t>Teach</a:t>
            </a:r>
            <a:r>
              <a:rPr lang="en-GB" altLang="en-US" dirty="0"/>
              <a:t>- </a:t>
            </a:r>
            <a:r>
              <a:rPr lang="en-GB" altLang="en-US" sz="2400" dirty="0"/>
              <a:t>the word to the whole class-word wizard sheet.</a:t>
            </a:r>
          </a:p>
          <a:p>
            <a:r>
              <a:rPr lang="en-GB" altLang="en-US" dirty="0">
                <a:solidFill>
                  <a:srgbClr val="FF0000"/>
                </a:solidFill>
              </a:rPr>
              <a:t>Activate</a:t>
            </a:r>
            <a:r>
              <a:rPr lang="en-GB" altLang="en-US" dirty="0"/>
              <a:t>- </a:t>
            </a:r>
            <a:r>
              <a:rPr lang="en-GB" altLang="en-US" sz="2400" dirty="0"/>
              <a:t>use</a:t>
            </a:r>
            <a:r>
              <a:rPr lang="en-GB" altLang="en-US" dirty="0"/>
              <a:t> </a:t>
            </a:r>
            <a:r>
              <a:rPr lang="en-GB" altLang="en-US" sz="2400" dirty="0"/>
              <a:t>the word in the lesson linked to what the children are doing many times and encourage them to use it too.</a:t>
            </a:r>
          </a:p>
          <a:p>
            <a:r>
              <a:rPr lang="en-GB" altLang="en-US" dirty="0">
                <a:solidFill>
                  <a:srgbClr val="FFC000"/>
                </a:solidFill>
              </a:rPr>
              <a:t>Review</a:t>
            </a:r>
            <a:r>
              <a:rPr lang="en-GB" altLang="en-US" dirty="0"/>
              <a:t>- </a:t>
            </a:r>
            <a:r>
              <a:rPr lang="en-GB" altLang="en-US" sz="2400" dirty="0"/>
              <a:t>Word pot, discussion, stickers home (fridge words), games</a:t>
            </a:r>
            <a:endParaRPr lang="en-GB" altLang="en-US" sz="2000" dirty="0"/>
          </a:p>
        </p:txBody>
      </p:sp>
    </p:spTree>
    <p:extLst>
      <p:ext uri="{BB962C8B-B14F-4D97-AF65-F5344CB8AC3E}">
        <p14:creationId xmlns:p14="http://schemas.microsoft.com/office/powerpoint/2010/main" val="279420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additive="base">
                                        <p:cTn id="25"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1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67544" y="2204864"/>
            <a:ext cx="8229600" cy="1511300"/>
          </a:xfrm>
          <a:ln w="38100">
            <a:solidFill>
              <a:schemeClr val="accent2"/>
            </a:solidFill>
            <a:miter lim="800000"/>
            <a:headEnd/>
            <a:tailEnd/>
          </a:ln>
        </p:spPr>
        <p:txBody>
          <a:bodyPr/>
          <a:lstStyle/>
          <a:p>
            <a:pPr algn="ctr" eaLnBrk="1" hangingPunct="1">
              <a:buFontTx/>
              <a:buNone/>
            </a:pPr>
            <a:r>
              <a:rPr lang="en-GB" altLang="en-US" dirty="0"/>
              <a:t> How can we make our classrooms word friendly and how do we teach words? </a:t>
            </a:r>
          </a:p>
          <a:p>
            <a:pPr algn="ctr" eaLnBrk="1" hangingPunct="1">
              <a:buFontTx/>
              <a:buNone/>
            </a:pPr>
            <a:endParaRPr lang="en-GB" altLang="en-US" dirty="0"/>
          </a:p>
          <a:p>
            <a:endParaRPr lang="en-GB" altLang="en-US" dirty="0"/>
          </a:p>
        </p:txBody>
      </p:sp>
      <p:pic>
        <p:nvPicPr>
          <p:cNvPr id="15363" name="Picture 5" descr="ANd9GcRosF9KFiiiFTM_eX3w-fMI9IJUZaJ2eQibjbwVe3lIreEnX8OMHlVxHcy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2868613"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7" descr="ANd9GcTO6XP0NndqynFzT6U-zTOrCPqTk4lz3bhj6LDxh7xjLoNXZQPhPCbJA28">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5963" y="3933825"/>
            <a:ext cx="251936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004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6000" dirty="0"/>
              <a:t>Why is Vocabulary so important?</a:t>
            </a:r>
          </a:p>
        </p:txBody>
      </p:sp>
      <p:pic>
        <p:nvPicPr>
          <p:cNvPr id="4" name="Picture 7" descr="ANd9GcTO6XP0NndqynFzT6U-zTOrCPqTk4lz3bhj6LDxh7xjLoNXZQPhPCbJA28">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8808" y="4221088"/>
            <a:ext cx="3226383" cy="2120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544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ln w="38100">
            <a:solidFill>
              <a:srgbClr val="00B0F0"/>
            </a:solidFill>
            <a:miter lim="800000"/>
            <a:headEnd/>
            <a:tailEnd/>
          </a:ln>
        </p:spPr>
        <p:txBody>
          <a:bodyPr/>
          <a:lstStyle/>
          <a:p>
            <a:r>
              <a:rPr lang="en-GB" altLang="en-US" sz="3200" dirty="0"/>
              <a:t>Make your classroom Vocabulary Friendly</a:t>
            </a:r>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106" y="1695497"/>
            <a:ext cx="24161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4300" y="4581127"/>
            <a:ext cx="3268025" cy="2175723"/>
          </a:xfrm>
          <a:prstGeom prst="rect">
            <a:avLst/>
          </a:prstGeom>
        </p:spPr>
      </p:pic>
      <p:sp>
        <p:nvSpPr>
          <p:cNvPr id="5" name="TextBox 4"/>
          <p:cNvSpPr txBox="1"/>
          <p:nvPr/>
        </p:nvSpPr>
        <p:spPr>
          <a:xfrm>
            <a:off x="457200" y="1844824"/>
            <a:ext cx="5050904" cy="4832092"/>
          </a:xfrm>
          <a:prstGeom prst="rect">
            <a:avLst/>
          </a:prstGeom>
          <a:noFill/>
        </p:spPr>
        <p:txBody>
          <a:bodyPr wrap="square" rtlCol="0">
            <a:spAutoFit/>
          </a:bodyPr>
          <a:lstStyle/>
          <a:p>
            <a:pPr marL="457200" indent="-457200">
              <a:buFont typeface="Arial" panose="020B0604020202020204" pitchFamily="34" charset="0"/>
              <a:buChar char="•"/>
            </a:pPr>
            <a:r>
              <a:rPr lang="en-GB" dirty="0">
                <a:solidFill>
                  <a:schemeClr val="tx2"/>
                </a:solidFill>
              </a:rPr>
              <a:t>Working Word Wall</a:t>
            </a:r>
          </a:p>
          <a:p>
            <a:pPr marL="1371600" lvl="2" indent="-457200">
              <a:buFont typeface="Arial" panose="020B0604020202020204" pitchFamily="34" charset="0"/>
              <a:buChar char="•"/>
            </a:pPr>
            <a:r>
              <a:rPr lang="en-GB" dirty="0">
                <a:solidFill>
                  <a:schemeClr val="tx2"/>
                </a:solidFill>
              </a:rPr>
              <a:t>Give a clue</a:t>
            </a:r>
          </a:p>
          <a:p>
            <a:pPr marL="1371600" lvl="2" indent="-457200">
              <a:buFont typeface="Arial" panose="020B0604020202020204" pitchFamily="34" charset="0"/>
              <a:buChar char="•"/>
            </a:pPr>
            <a:r>
              <a:rPr lang="en-GB" dirty="0">
                <a:solidFill>
                  <a:schemeClr val="tx2"/>
                </a:solidFill>
              </a:rPr>
              <a:t>Say it in a sentence</a:t>
            </a:r>
          </a:p>
          <a:p>
            <a:endParaRPr lang="en-GB" dirty="0">
              <a:solidFill>
                <a:schemeClr val="tx2"/>
              </a:solidFill>
            </a:endParaRPr>
          </a:p>
          <a:p>
            <a:pPr marL="457200" indent="-457200">
              <a:buFont typeface="Arial" panose="020B0604020202020204" pitchFamily="34" charset="0"/>
              <a:buChar char="•"/>
            </a:pPr>
            <a:r>
              <a:rPr lang="en-GB" dirty="0">
                <a:solidFill>
                  <a:schemeClr val="tx2"/>
                </a:solidFill>
              </a:rPr>
              <a:t>Word Pot</a:t>
            </a:r>
          </a:p>
          <a:p>
            <a:pPr marL="914400" lvl="1" indent="-457200">
              <a:buFont typeface="Arial" panose="020B0604020202020204" pitchFamily="34" charset="0"/>
              <a:buChar char="•"/>
            </a:pPr>
            <a:r>
              <a:rPr lang="en-GB" dirty="0">
                <a:solidFill>
                  <a:schemeClr val="tx2"/>
                </a:solidFill>
              </a:rPr>
              <a:t>Act it out</a:t>
            </a:r>
          </a:p>
          <a:p>
            <a:endParaRPr lang="en-GB" dirty="0">
              <a:solidFill>
                <a:schemeClr val="tx2"/>
              </a:solidFill>
            </a:endParaRPr>
          </a:p>
          <a:p>
            <a:endParaRPr lang="en-GB" dirty="0">
              <a:solidFill>
                <a:schemeClr val="tx2"/>
              </a:solidFill>
            </a:endParaRPr>
          </a:p>
          <a:p>
            <a:pPr marL="457200" indent="-457200">
              <a:buFont typeface="Arial" panose="020B0604020202020204" pitchFamily="34" charset="0"/>
              <a:buChar char="•"/>
            </a:pPr>
            <a:r>
              <a:rPr lang="en-GB" dirty="0">
                <a:solidFill>
                  <a:schemeClr val="tx2"/>
                </a:solidFill>
              </a:rPr>
              <a:t>Word Learning Checklist</a:t>
            </a:r>
          </a:p>
          <a:p>
            <a:endParaRPr lang="en-GB" dirty="0"/>
          </a:p>
          <a:p>
            <a:endParaRPr lang="en-GB" dirty="0"/>
          </a:p>
        </p:txBody>
      </p:sp>
    </p:spTree>
    <p:extLst>
      <p:ext uri="{BB962C8B-B14F-4D97-AF65-F5344CB8AC3E}">
        <p14:creationId xmlns:p14="http://schemas.microsoft.com/office/powerpoint/2010/main" val="2516644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718248-C649-4EB0-980A-A163379990CC}"/>
              </a:ext>
            </a:extLst>
          </p:cNvPr>
          <p:cNvSpPr/>
          <p:nvPr/>
        </p:nvSpPr>
        <p:spPr>
          <a:xfrm>
            <a:off x="457200" y="1772816"/>
            <a:ext cx="8208912" cy="4401205"/>
          </a:xfrm>
          <a:prstGeom prst="rect">
            <a:avLst/>
          </a:prstGeom>
        </p:spPr>
        <p:txBody>
          <a:bodyPr wrap="square">
            <a:spAutoFit/>
          </a:bodyPr>
          <a:lstStyle/>
          <a:p>
            <a:pPr marL="457200" indent="-457200">
              <a:buFont typeface="Wingdings" panose="05000000000000000000" pitchFamily="2" charset="2"/>
              <a:buChar char="v"/>
            </a:pPr>
            <a:r>
              <a:rPr lang="en-GB" altLang="en-US" dirty="0">
                <a:solidFill>
                  <a:schemeClr val="tx1"/>
                </a:solidFill>
              </a:rPr>
              <a:t>Plan for the introduction of new vocabulary in short term plans</a:t>
            </a:r>
          </a:p>
          <a:p>
            <a:pPr marL="457200" indent="-457200">
              <a:buFont typeface="Wingdings" panose="05000000000000000000" pitchFamily="2" charset="2"/>
              <a:buChar char="v"/>
            </a:pPr>
            <a:r>
              <a:rPr lang="en-GB" altLang="en-US" dirty="0">
                <a:solidFill>
                  <a:schemeClr val="tx1"/>
                </a:solidFill>
              </a:rPr>
              <a:t>Have a ‘word of the day’ – use it in context as many times as possible</a:t>
            </a:r>
          </a:p>
          <a:p>
            <a:pPr marL="457200" indent="-457200">
              <a:buFont typeface="Wingdings" panose="05000000000000000000" pitchFamily="2" charset="2"/>
              <a:buChar char="v"/>
            </a:pPr>
            <a:r>
              <a:rPr lang="en-GB" altLang="en-US" dirty="0">
                <a:solidFill>
                  <a:schemeClr val="tx1"/>
                </a:solidFill>
              </a:rPr>
              <a:t>Build up word families-Create a working word wall.</a:t>
            </a:r>
          </a:p>
          <a:p>
            <a:pPr marL="457200" indent="-457200">
              <a:buFont typeface="Wingdings" panose="05000000000000000000" pitchFamily="2" charset="2"/>
              <a:buChar char="v"/>
            </a:pPr>
            <a:r>
              <a:rPr lang="en-GB" altLang="en-US" dirty="0">
                <a:solidFill>
                  <a:schemeClr val="tx1"/>
                </a:solidFill>
              </a:rPr>
              <a:t>Pre-teach vocabulary before introducing it in a story or topic</a:t>
            </a:r>
          </a:p>
          <a:p>
            <a:pPr marL="457200" indent="-457200">
              <a:buFont typeface="Wingdings" panose="05000000000000000000" pitchFamily="2" charset="2"/>
              <a:buChar char="v"/>
            </a:pPr>
            <a:r>
              <a:rPr lang="en-GB" altLang="en-US" dirty="0">
                <a:solidFill>
                  <a:schemeClr val="tx1"/>
                </a:solidFill>
              </a:rPr>
              <a:t>Support their auditory memory and retention with visuals.</a:t>
            </a:r>
          </a:p>
        </p:txBody>
      </p:sp>
      <p:sp>
        <p:nvSpPr>
          <p:cNvPr id="3" name="Title 1">
            <a:extLst>
              <a:ext uri="{FF2B5EF4-FFF2-40B4-BE49-F238E27FC236}">
                <a16:creationId xmlns:a16="http://schemas.microsoft.com/office/drawing/2014/main" id="{FB0ACA1C-B8A1-4D50-9531-641E60C117B6}"/>
              </a:ext>
            </a:extLst>
          </p:cNvPr>
          <p:cNvSpPr txBox="1">
            <a:spLocks/>
          </p:cNvSpPr>
          <p:nvPr/>
        </p:nvSpPr>
        <p:spPr bwMode="auto">
          <a:xfrm>
            <a:off x="457200" y="274638"/>
            <a:ext cx="8229600" cy="1143000"/>
          </a:xfrm>
          <a:prstGeom prst="rect">
            <a:avLst/>
          </a:prstGeom>
          <a:noFill/>
          <a:ln w="381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altLang="en-US" sz="3600" kern="0"/>
              <a:t>Whole class approaches </a:t>
            </a:r>
            <a:endParaRPr lang="en-GB" altLang="en-US" sz="3600" kern="0" dirty="0"/>
          </a:p>
        </p:txBody>
      </p:sp>
    </p:spTree>
    <p:extLst>
      <p:ext uri="{BB962C8B-B14F-4D97-AF65-F5344CB8AC3E}">
        <p14:creationId xmlns:p14="http://schemas.microsoft.com/office/powerpoint/2010/main" val="3366305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ln w="38100">
            <a:solidFill>
              <a:srgbClr val="00B0F0"/>
            </a:solidFill>
            <a:miter lim="800000"/>
            <a:headEnd/>
            <a:tailEnd/>
          </a:ln>
        </p:spPr>
        <p:txBody>
          <a:bodyPr/>
          <a:lstStyle/>
          <a:p>
            <a:r>
              <a:rPr lang="en-GB" altLang="en-US" dirty="0"/>
              <a:t>Vocabulary in independent tasks</a:t>
            </a:r>
          </a:p>
        </p:txBody>
      </p:sp>
      <p:sp>
        <p:nvSpPr>
          <p:cNvPr id="52227" name="Content Placeholder 2"/>
          <p:cNvSpPr>
            <a:spLocks noGrp="1"/>
          </p:cNvSpPr>
          <p:nvPr>
            <p:ph idx="4294967295"/>
          </p:nvPr>
        </p:nvSpPr>
        <p:spPr/>
        <p:txBody>
          <a:bodyPr/>
          <a:lstStyle/>
          <a:p>
            <a:endParaRPr lang="en-GB" altLang="en-US" sz="2800" dirty="0">
              <a:solidFill>
                <a:schemeClr val="tx2"/>
              </a:solidFill>
            </a:endParaRPr>
          </a:p>
          <a:p>
            <a:r>
              <a:rPr lang="en-GB" altLang="en-US" sz="2800" dirty="0">
                <a:solidFill>
                  <a:schemeClr val="tx2"/>
                </a:solidFill>
              </a:rPr>
              <a:t>Vocabulary Self-rating Scale</a:t>
            </a:r>
          </a:p>
          <a:p>
            <a:r>
              <a:rPr lang="en-GB" altLang="en-US" sz="2800" dirty="0">
                <a:solidFill>
                  <a:schemeClr val="tx2"/>
                </a:solidFill>
              </a:rPr>
              <a:t>Word Games e.g. Pass the bomb</a:t>
            </a:r>
          </a:p>
          <a:p>
            <a:r>
              <a:rPr lang="en-GB" altLang="en-US" sz="2800" dirty="0">
                <a:solidFill>
                  <a:schemeClr val="tx2"/>
                </a:solidFill>
              </a:rPr>
              <a:t>Use of ‘Vocabulary Learning Checklists’</a:t>
            </a:r>
          </a:p>
          <a:p>
            <a:r>
              <a:rPr lang="en-GB" altLang="en-US" sz="2800" dirty="0">
                <a:solidFill>
                  <a:schemeClr val="tx2"/>
                </a:solidFill>
              </a:rPr>
              <a:t>Vocabulary Notebook</a:t>
            </a:r>
          </a:p>
          <a:p>
            <a:r>
              <a:rPr lang="en-GB" altLang="en-US" sz="2800" dirty="0">
                <a:solidFill>
                  <a:schemeClr val="tx2"/>
                </a:solidFill>
              </a:rPr>
              <a:t>Taking responsibility for new words e.g. through use of dictionary / thesaurus</a:t>
            </a:r>
          </a:p>
          <a:p>
            <a:r>
              <a:rPr lang="en-GB" altLang="en-US" sz="2800" dirty="0">
                <a:solidFill>
                  <a:schemeClr val="tx2"/>
                </a:solidFill>
              </a:rPr>
              <a:t>Fridge Words</a:t>
            </a:r>
          </a:p>
          <a:p>
            <a:r>
              <a:rPr lang="en-GB" altLang="en-US" sz="2800" dirty="0">
                <a:solidFill>
                  <a:schemeClr val="tx2"/>
                </a:solidFill>
              </a:rPr>
              <a:t>Reading Book Challenge</a:t>
            </a:r>
          </a:p>
          <a:p>
            <a:endParaRPr lang="en-GB" altLang="en-US" sz="2800" dirty="0"/>
          </a:p>
        </p:txBody>
      </p:sp>
      <p:pic>
        <p:nvPicPr>
          <p:cNvPr id="52228" name="Picture 5" descr="ANd9GcSbjxroCAhdpHrVqLKEN0iQ8yb5dS-subcDnFjTA4djZhToM9Pv5SHINvc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4724400"/>
            <a:ext cx="3013075"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F18914-7E6D-4605-99B6-09BE2806D56F}"/>
              </a:ext>
            </a:extLst>
          </p:cNvPr>
          <p:cNvSpPr/>
          <p:nvPr/>
        </p:nvSpPr>
        <p:spPr>
          <a:xfrm>
            <a:off x="575556" y="1443841"/>
            <a:ext cx="7992888" cy="3970318"/>
          </a:xfrm>
          <a:prstGeom prst="rect">
            <a:avLst/>
          </a:prstGeom>
        </p:spPr>
        <p:txBody>
          <a:bodyPr wrap="square">
            <a:spAutoFit/>
          </a:bodyPr>
          <a:lstStyle/>
          <a:p>
            <a:pPr marL="457200" indent="-457200">
              <a:buFont typeface="Arial" panose="020B0604020202020204" pitchFamily="34" charset="0"/>
              <a:buChar char="•"/>
            </a:pPr>
            <a:r>
              <a:rPr lang="en-GB" altLang="en-US" dirty="0">
                <a:solidFill>
                  <a:schemeClr val="tx1"/>
                </a:solidFill>
              </a:rPr>
              <a:t>Lots of information given but how can you go away from today and use it?</a:t>
            </a:r>
          </a:p>
          <a:p>
            <a:endParaRPr lang="en-GB" altLang="en-US" dirty="0">
              <a:solidFill>
                <a:schemeClr val="tx1"/>
              </a:solidFill>
            </a:endParaRPr>
          </a:p>
          <a:p>
            <a:pPr marL="457200" indent="-457200">
              <a:buFont typeface="Arial" panose="020B0604020202020204" pitchFamily="34" charset="0"/>
              <a:buChar char="•"/>
            </a:pPr>
            <a:r>
              <a:rPr lang="en-GB" altLang="en-US" dirty="0">
                <a:solidFill>
                  <a:schemeClr val="tx1"/>
                </a:solidFill>
              </a:rPr>
              <a:t>Make yourself an action plan that could be used from tomorrow….</a:t>
            </a:r>
          </a:p>
          <a:p>
            <a:pPr marL="457200" indent="-457200">
              <a:buFont typeface="Arial" panose="020B0604020202020204" pitchFamily="34" charset="0"/>
              <a:buChar char="•"/>
            </a:pPr>
            <a:endParaRPr lang="en-GB" altLang="en-US" dirty="0">
              <a:solidFill>
                <a:schemeClr val="tx1"/>
              </a:solidFill>
            </a:endParaRPr>
          </a:p>
          <a:p>
            <a:pPr marL="457200" indent="-457200">
              <a:buFont typeface="Arial" panose="020B0604020202020204" pitchFamily="34" charset="0"/>
              <a:buChar char="•"/>
            </a:pPr>
            <a:r>
              <a:rPr lang="en-GB" altLang="en-US" dirty="0">
                <a:solidFill>
                  <a:schemeClr val="tx1"/>
                </a:solidFill>
              </a:rPr>
              <a:t>Think of  examples of step-on words for your current topic that can be introduced with a word map and put in a word pot!</a:t>
            </a:r>
          </a:p>
        </p:txBody>
      </p:sp>
      <p:sp>
        <p:nvSpPr>
          <p:cNvPr id="5" name="Rectangle 2">
            <a:extLst>
              <a:ext uri="{FF2B5EF4-FFF2-40B4-BE49-F238E27FC236}">
                <a16:creationId xmlns:a16="http://schemas.microsoft.com/office/drawing/2014/main" id="{6D5316F0-486C-4E21-8CB4-632BB5CB1200}"/>
              </a:ext>
            </a:extLst>
          </p:cNvPr>
          <p:cNvSpPr txBox="1">
            <a:spLocks noChangeArrowheads="1"/>
          </p:cNvSpPr>
          <p:nvPr/>
        </p:nvSpPr>
        <p:spPr>
          <a:xfrm>
            <a:off x="457200" y="274638"/>
            <a:ext cx="8229600" cy="1143000"/>
          </a:xfrm>
          <a:prstGeom prst="rect">
            <a:avLst/>
          </a:prstGeom>
          <a:ln w="38100">
            <a:solidFill>
              <a:srgbClr val="00B0F0"/>
            </a:solidFill>
            <a:miter lim="800000"/>
            <a:headEnd/>
            <a:tailEnd/>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altLang="en-US" kern="0"/>
              <a:t>Action Plan</a:t>
            </a:r>
            <a:endParaRPr lang="en-GB" altLang="en-US" kern="0" dirty="0"/>
          </a:p>
        </p:txBody>
      </p:sp>
      <p:sp>
        <p:nvSpPr>
          <p:cNvPr id="4" name="TextBox 3">
            <a:extLst>
              <a:ext uri="{FF2B5EF4-FFF2-40B4-BE49-F238E27FC236}">
                <a16:creationId xmlns:a16="http://schemas.microsoft.com/office/drawing/2014/main" id="{9560CD6D-E6C2-44BD-A520-ED56C89DA721}"/>
              </a:ext>
            </a:extLst>
          </p:cNvPr>
          <p:cNvSpPr txBox="1"/>
          <p:nvPr/>
        </p:nvSpPr>
        <p:spPr>
          <a:xfrm>
            <a:off x="622226" y="5629255"/>
            <a:ext cx="8064574" cy="830997"/>
          </a:xfrm>
          <a:prstGeom prst="rect">
            <a:avLst/>
          </a:prstGeom>
          <a:noFill/>
        </p:spPr>
        <p:txBody>
          <a:bodyPr wrap="square" rtlCol="0">
            <a:spAutoFit/>
          </a:bodyPr>
          <a:lstStyle/>
          <a:p>
            <a:r>
              <a:rPr lang="en-GB" sz="2400" dirty="0">
                <a:solidFill>
                  <a:schemeClr val="tx1"/>
                </a:solidFill>
              </a:rPr>
              <a:t>* Please activate your plan prior to referral to Speech &amp;    Language Therapy</a:t>
            </a:r>
          </a:p>
        </p:txBody>
      </p:sp>
    </p:spTree>
    <p:extLst>
      <p:ext uri="{BB962C8B-B14F-4D97-AF65-F5344CB8AC3E}">
        <p14:creationId xmlns:p14="http://schemas.microsoft.com/office/powerpoint/2010/main" val="112082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ln w="38100">
            <a:solidFill>
              <a:srgbClr val="00B0F0"/>
            </a:solidFill>
            <a:miter lim="800000"/>
            <a:headEnd/>
            <a:tailEnd/>
          </a:ln>
        </p:spPr>
        <p:txBody>
          <a:bodyPr/>
          <a:lstStyle/>
          <a:p>
            <a:r>
              <a:rPr lang="en-GB" altLang="en-US" dirty="0">
                <a:solidFill>
                  <a:schemeClr val="tx1"/>
                </a:solidFill>
              </a:rPr>
              <a:t>Why Vocabulary Matters</a:t>
            </a:r>
            <a:r>
              <a:rPr lang="en-GB" altLang="en-US" dirty="0"/>
              <a:t> </a:t>
            </a:r>
          </a:p>
        </p:txBody>
      </p:sp>
      <p:sp>
        <p:nvSpPr>
          <p:cNvPr id="10243" name="Content Placeholder 2"/>
          <p:cNvSpPr>
            <a:spLocks noGrp="1"/>
          </p:cNvSpPr>
          <p:nvPr>
            <p:ph idx="1"/>
          </p:nvPr>
        </p:nvSpPr>
        <p:spPr/>
        <p:txBody>
          <a:bodyPr/>
          <a:lstStyle/>
          <a:p>
            <a:r>
              <a:rPr lang="en-GB" altLang="en-US" sz="2400" dirty="0">
                <a:ea typeface="Calibri" pitchFamily="34" charset="0"/>
                <a:cs typeface="Times New Roman" pitchFamily="18" charset="0"/>
              </a:rPr>
              <a:t>Vocabulary, the words a child understands, is the foundation of all other language skills. </a:t>
            </a:r>
          </a:p>
          <a:p>
            <a:pPr marL="0" indent="0">
              <a:buNone/>
            </a:pPr>
            <a:endParaRPr lang="en-GB" altLang="en-US" sz="2400" dirty="0">
              <a:ea typeface="Calibri" pitchFamily="34" charset="0"/>
              <a:cs typeface="Times New Roman" pitchFamily="18" charset="0"/>
            </a:endParaRPr>
          </a:p>
          <a:p>
            <a:r>
              <a:rPr lang="en-GB" altLang="en-US" sz="2400" dirty="0">
                <a:ea typeface="Calibri" pitchFamily="34" charset="0"/>
                <a:cs typeface="Times New Roman" pitchFamily="18" charset="0"/>
              </a:rPr>
              <a:t>A child must reach a certain level of vocabulary development before they can begin joining words to express ideas, answer questions and state preferences.</a:t>
            </a:r>
          </a:p>
          <a:p>
            <a:pPr marL="0" indent="0">
              <a:buNone/>
            </a:pPr>
            <a:endParaRPr lang="en-GB" altLang="en-US" sz="2400" dirty="0">
              <a:ea typeface="Calibri" pitchFamily="34" charset="0"/>
              <a:cs typeface="Times New Roman" pitchFamily="18" charset="0"/>
            </a:endParaRPr>
          </a:p>
          <a:p>
            <a:r>
              <a:rPr lang="en-GB" altLang="en-US" sz="2400" dirty="0">
                <a:ea typeface="Calibri" pitchFamily="34" charset="0"/>
                <a:cs typeface="Times New Roman" pitchFamily="18" charset="0"/>
              </a:rPr>
              <a:t>This has an impact on processing, attention and ability to follow instructions and learn.</a:t>
            </a:r>
          </a:p>
          <a:p>
            <a:endParaRPr lang="en-GB" altLang="en-US" sz="2400" dirty="0">
              <a:ea typeface="Calibri" pitchFamily="34" charset="0"/>
              <a:cs typeface="Times New Roman" pitchFamily="18" charset="0"/>
            </a:endParaRPr>
          </a:p>
          <a:p>
            <a:r>
              <a:rPr lang="en-GB" altLang="en-US" sz="2400" dirty="0">
                <a:ea typeface="Calibri" pitchFamily="34" charset="0"/>
                <a:cs typeface="Times New Roman" pitchFamily="18" charset="0"/>
              </a:rPr>
              <a:t>It also has an affect on their interaction with peers and adults.</a:t>
            </a:r>
          </a:p>
          <a:p>
            <a:endParaRPr lang="en-GB" altLang="en-US" dirty="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6" end="6"/>
                                            </p:txEl>
                                          </p:spTgt>
                                        </p:tgtEl>
                                        <p:attrNameLst>
                                          <p:attrName>style.visibility</p:attrName>
                                        </p:attrNameLst>
                                      </p:cBhvr>
                                      <p:to>
                                        <p:strVal val="visible"/>
                                      </p:to>
                                    </p:set>
                                    <p:anim calcmode="lin" valueType="num">
                                      <p:cBhvr additive="base">
                                        <p:cTn id="25"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3569" y="188640"/>
            <a:ext cx="8003232" cy="1224235"/>
          </a:xfrm>
          <a:ln w="38100">
            <a:solidFill>
              <a:srgbClr val="00B0F0"/>
            </a:solidFill>
            <a:miter lim="800000"/>
            <a:headEnd/>
            <a:tailEnd/>
          </a:ln>
        </p:spPr>
        <p:txBody>
          <a:bodyPr/>
          <a:lstStyle/>
          <a:p>
            <a:br>
              <a:rPr lang="en-GB" altLang="en-US" dirty="0"/>
            </a:br>
            <a:r>
              <a:rPr lang="en-GB" altLang="en-US" dirty="0"/>
              <a:t>Facts and Figures</a:t>
            </a:r>
            <a:br>
              <a:rPr lang="en-GB" altLang="en-US" dirty="0"/>
            </a:br>
            <a:endParaRPr lang="en-GB" alt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73884232"/>
              </p:ext>
            </p:extLst>
          </p:nvPr>
        </p:nvGraphicFramePr>
        <p:xfrm>
          <a:off x="400522" y="2204864"/>
          <a:ext cx="8569326" cy="3662680"/>
        </p:xfrm>
        <a:graphic>
          <a:graphicData uri="http://schemas.openxmlformats.org/drawingml/2006/table">
            <a:tbl>
              <a:tblPr firstRow="1" bandRow="1">
                <a:tableStyleId>{5C22544A-7EE6-4342-B048-85BDC9FD1C3A}</a:tableStyleId>
              </a:tblPr>
              <a:tblGrid>
                <a:gridCol w="4284663">
                  <a:extLst>
                    <a:ext uri="{9D8B030D-6E8A-4147-A177-3AD203B41FA5}">
                      <a16:colId xmlns:a16="http://schemas.microsoft.com/office/drawing/2014/main" val="1807779876"/>
                    </a:ext>
                  </a:extLst>
                </a:gridCol>
                <a:gridCol w="4284663">
                  <a:extLst>
                    <a:ext uri="{9D8B030D-6E8A-4147-A177-3AD203B41FA5}">
                      <a16:colId xmlns:a16="http://schemas.microsoft.com/office/drawing/2014/main" val="1058892437"/>
                    </a:ext>
                  </a:extLst>
                </a:gridCol>
              </a:tblGrid>
              <a:tr h="370840">
                <a:tc>
                  <a:txBody>
                    <a:bodyPr/>
                    <a:lstStyle/>
                    <a:p>
                      <a:r>
                        <a:rPr lang="en-GB" dirty="0"/>
                        <a:t>Life stage</a:t>
                      </a:r>
                    </a:p>
                  </a:txBody>
                  <a:tcPr/>
                </a:tc>
                <a:tc>
                  <a:txBody>
                    <a:bodyPr/>
                    <a:lstStyle/>
                    <a:p>
                      <a:r>
                        <a:rPr lang="en-GB" dirty="0"/>
                        <a:t>Outcomes</a:t>
                      </a:r>
                    </a:p>
                  </a:txBody>
                  <a:tcPr/>
                </a:tc>
                <a:extLst>
                  <a:ext uri="{0D108BD9-81ED-4DB2-BD59-A6C34878D82A}">
                    <a16:rowId xmlns:a16="http://schemas.microsoft.com/office/drawing/2014/main" val="2378967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Poor vocabulary age 2</a:t>
                      </a:r>
                      <a:endParaRPr lang="en-GB" b="0" dirty="0">
                        <a:solidFill>
                          <a:schemeClr val="tx1"/>
                        </a:solidFill>
                      </a:endParaRPr>
                    </a:p>
                    <a:p>
                      <a:endParaRPr lang="en-GB" dirty="0"/>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Do less well academically and socially at 6</a:t>
                      </a:r>
                      <a:endParaRPr lang="en-GB" dirty="0">
                        <a:effectLst/>
                      </a:endParaRPr>
                    </a:p>
                    <a:p>
                      <a:pPr marL="285750" indent="-285750">
                        <a:buFont typeface="Arial" panose="020B0604020202020204" pitchFamily="34" charset="0"/>
                        <a:buChar char="•"/>
                      </a:pPr>
                      <a:r>
                        <a:rPr lang="en-GB" sz="1800" kern="1200" dirty="0">
                          <a:solidFill>
                            <a:schemeClr val="dk1"/>
                          </a:solidFill>
                          <a:effectLst/>
                          <a:latin typeface="+mn-lt"/>
                          <a:ea typeface="+mn-ea"/>
                          <a:cs typeface="+mn-cs"/>
                        </a:rPr>
                        <a:t>Reading less well at 7</a:t>
                      </a:r>
                      <a:endParaRPr lang="en-GB" dirty="0"/>
                    </a:p>
                  </a:txBody>
                  <a:tcPr/>
                </a:tc>
                <a:extLst>
                  <a:ext uri="{0D108BD9-81ED-4DB2-BD59-A6C34878D82A}">
                    <a16:rowId xmlns:a16="http://schemas.microsoft.com/office/drawing/2014/main" val="38722449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Poor vocabulary age 5</a:t>
                      </a:r>
                      <a:endParaRPr lang="en-GB" dirty="0"/>
                    </a:p>
                    <a:p>
                      <a:endParaRPr lang="en-GB" dirty="0"/>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Twice as likely to be unemployed in their 30s</a:t>
                      </a:r>
                      <a:endParaRPr lang="en-GB" dirty="0">
                        <a:effectLst/>
                      </a:endParaRPr>
                    </a:p>
                    <a:p>
                      <a:pPr marL="285750" indent="-285750">
                        <a:buFont typeface="Arial" panose="020B0604020202020204" pitchFamily="34" charset="0"/>
                        <a:buChar char="•"/>
                      </a:pPr>
                      <a:r>
                        <a:rPr lang="en-GB" sz="1800" kern="1200" dirty="0">
                          <a:solidFill>
                            <a:schemeClr val="dk1"/>
                          </a:solidFill>
                          <a:effectLst/>
                          <a:latin typeface="+mn-lt"/>
                          <a:ea typeface="+mn-ea"/>
                          <a:cs typeface="+mn-cs"/>
                        </a:rPr>
                        <a:t>One and a half times more likely to have mental health issues</a:t>
                      </a:r>
                      <a:endParaRPr lang="en-GB" dirty="0"/>
                    </a:p>
                  </a:txBody>
                  <a:tcPr/>
                </a:tc>
                <a:extLst>
                  <a:ext uri="{0D108BD9-81ED-4DB2-BD59-A6C34878D82A}">
                    <a16:rowId xmlns:a16="http://schemas.microsoft.com/office/drawing/2014/main" val="3050159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Poor communication &amp; language age 5</a:t>
                      </a:r>
                      <a:endParaRPr lang="en-GB" dirty="0"/>
                    </a:p>
                    <a:p>
                      <a:endParaRPr lang="en-GB" dirty="0"/>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Less likely to enjoy school at age 7</a:t>
                      </a:r>
                      <a:endParaRPr lang="en-GB" dirty="0">
                        <a:effectLst/>
                      </a:endParaRP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6x less likely to do well in English </a:t>
                      </a:r>
                      <a:endParaRPr lang="en-GB" dirty="0">
                        <a:effectLst/>
                      </a:endParaRPr>
                    </a:p>
                    <a:p>
                      <a:pPr marL="285750" indent="-285750">
                        <a:buFont typeface="Arial" panose="020B0604020202020204" pitchFamily="34" charset="0"/>
                        <a:buChar char="•"/>
                      </a:pPr>
                      <a:r>
                        <a:rPr lang="en-GB" sz="1800" kern="1200" dirty="0">
                          <a:solidFill>
                            <a:schemeClr val="dk1"/>
                          </a:solidFill>
                          <a:effectLst/>
                          <a:latin typeface="+mn-lt"/>
                          <a:ea typeface="+mn-ea"/>
                          <a:cs typeface="+mn-cs"/>
                        </a:rPr>
                        <a:t>10x less likely to do well in maths at age 11</a:t>
                      </a:r>
                      <a:endParaRPr lang="en-GB" dirty="0"/>
                    </a:p>
                  </a:txBody>
                  <a:tcPr/>
                </a:tc>
                <a:extLst>
                  <a:ext uri="{0D108BD9-81ED-4DB2-BD59-A6C34878D82A}">
                    <a16:rowId xmlns:a16="http://schemas.microsoft.com/office/drawing/2014/main" val="213701108"/>
                  </a:ext>
                </a:extLst>
              </a:tr>
            </a:tbl>
          </a:graphicData>
        </a:graphic>
      </p:graphicFrame>
      <p:sp>
        <p:nvSpPr>
          <p:cNvPr id="3" name="TextBox 2"/>
          <p:cNvSpPr txBox="1"/>
          <p:nvPr/>
        </p:nvSpPr>
        <p:spPr>
          <a:xfrm>
            <a:off x="400522" y="6165304"/>
            <a:ext cx="7051798" cy="369332"/>
          </a:xfrm>
          <a:prstGeom prst="rect">
            <a:avLst/>
          </a:prstGeom>
          <a:noFill/>
        </p:spPr>
        <p:txBody>
          <a:bodyPr wrap="square" rtlCol="0">
            <a:spAutoFit/>
          </a:bodyPr>
          <a:lstStyle/>
          <a:p>
            <a:r>
              <a:rPr lang="en-GB" sz="1800" dirty="0"/>
              <a:t>Source: ‘Talking About A Generation’ (2017)</a:t>
            </a:r>
          </a:p>
        </p:txBody>
      </p:sp>
    </p:spTree>
    <p:extLst>
      <p:ext uri="{BB962C8B-B14F-4D97-AF65-F5344CB8AC3E}">
        <p14:creationId xmlns:p14="http://schemas.microsoft.com/office/powerpoint/2010/main" val="99466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3569" y="188640"/>
            <a:ext cx="8003232" cy="1224235"/>
          </a:xfrm>
          <a:ln w="38100">
            <a:solidFill>
              <a:srgbClr val="00B0F0"/>
            </a:solidFill>
            <a:miter lim="800000"/>
            <a:headEnd/>
            <a:tailEnd/>
          </a:ln>
        </p:spPr>
        <p:txBody>
          <a:bodyPr/>
          <a:lstStyle/>
          <a:p>
            <a:br>
              <a:rPr lang="en-GB" altLang="en-US" dirty="0"/>
            </a:br>
            <a:r>
              <a:rPr lang="en-GB" altLang="en-US" dirty="0"/>
              <a:t>Facts and Figures</a:t>
            </a:r>
            <a:br>
              <a:rPr lang="en-GB" altLang="en-US" dirty="0"/>
            </a:br>
            <a:endParaRPr lang="en-GB" altLang="en-US" dirty="0"/>
          </a:p>
        </p:txBody>
      </p:sp>
      <p:sp>
        <p:nvSpPr>
          <p:cNvPr id="5" name="Content Placeholder 4">
            <a:extLst>
              <a:ext uri="{FF2B5EF4-FFF2-40B4-BE49-F238E27FC236}">
                <a16:creationId xmlns:a16="http://schemas.microsoft.com/office/drawing/2014/main" id="{9EE913AE-781F-4866-B991-BB66ECD4942E}"/>
              </a:ext>
            </a:extLst>
          </p:cNvPr>
          <p:cNvSpPr>
            <a:spLocks noGrp="1"/>
          </p:cNvSpPr>
          <p:nvPr>
            <p:ph idx="1"/>
          </p:nvPr>
        </p:nvSpPr>
        <p:spPr>
          <a:xfrm>
            <a:off x="457200" y="1600201"/>
            <a:ext cx="8229600" cy="3268960"/>
          </a:xfrm>
        </p:spPr>
        <p:txBody>
          <a:bodyPr/>
          <a:lstStyle/>
          <a:p>
            <a:r>
              <a:rPr lang="en-GB" sz="2800" dirty="0"/>
              <a:t>Children with poor vocabulary are twice as likely to be unemployed in adulthood (Bercow Review 2018)</a:t>
            </a:r>
          </a:p>
          <a:p>
            <a:endParaRPr lang="en-GB" sz="2800" dirty="0"/>
          </a:p>
          <a:p>
            <a:r>
              <a:rPr lang="en-GB" sz="2800" dirty="0"/>
              <a:t>60% of young offenders have low language skills.</a:t>
            </a:r>
          </a:p>
          <a:p>
            <a:endParaRPr lang="en-GB" dirty="0"/>
          </a:p>
        </p:txBody>
      </p:sp>
    </p:spTree>
    <p:extLst>
      <p:ext uri="{BB962C8B-B14F-4D97-AF65-F5344CB8AC3E}">
        <p14:creationId xmlns:p14="http://schemas.microsoft.com/office/powerpoint/2010/main" val="158250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3569" y="188640"/>
            <a:ext cx="8003232" cy="980907"/>
          </a:xfrm>
          <a:ln w="38100">
            <a:solidFill>
              <a:srgbClr val="00B0F0"/>
            </a:solidFill>
            <a:miter lim="800000"/>
            <a:headEnd/>
            <a:tailEnd/>
          </a:ln>
        </p:spPr>
        <p:txBody>
          <a:bodyPr/>
          <a:lstStyle/>
          <a:p>
            <a:br>
              <a:rPr lang="en-GB" altLang="en-US" dirty="0"/>
            </a:br>
            <a:r>
              <a:rPr lang="en-GB" altLang="en-US" dirty="0"/>
              <a:t>A vicious cycle</a:t>
            </a:r>
            <a:br>
              <a:rPr lang="en-GB" altLang="en-US" dirty="0"/>
            </a:br>
            <a:endParaRPr lang="en-GB" altLang="en-US" dirty="0"/>
          </a:p>
        </p:txBody>
      </p:sp>
      <p:sp>
        <p:nvSpPr>
          <p:cNvPr id="5" name="Content Placeholder 4">
            <a:extLst>
              <a:ext uri="{FF2B5EF4-FFF2-40B4-BE49-F238E27FC236}">
                <a16:creationId xmlns:a16="http://schemas.microsoft.com/office/drawing/2014/main" id="{F407B310-D8C8-4162-93F3-DB3FED3497C0}"/>
              </a:ext>
            </a:extLst>
          </p:cNvPr>
          <p:cNvSpPr>
            <a:spLocks noGrp="1"/>
          </p:cNvSpPr>
          <p:nvPr>
            <p:ph idx="1"/>
          </p:nvPr>
        </p:nvSpPr>
        <p:spPr>
          <a:xfrm>
            <a:off x="1547663" y="4608436"/>
            <a:ext cx="2736304" cy="748680"/>
          </a:xfrm>
        </p:spPr>
        <p:txBody>
          <a:bodyPr/>
          <a:lstStyle/>
          <a:p>
            <a:pPr marL="0" indent="0">
              <a:buNone/>
            </a:pPr>
            <a:r>
              <a:rPr lang="en-GB" sz="2500" dirty="0"/>
              <a:t>Child has a low vocabulary</a:t>
            </a:r>
          </a:p>
          <a:p>
            <a:pPr marL="0" indent="0">
              <a:buNone/>
            </a:pPr>
            <a:endParaRPr lang="en-GB" dirty="0"/>
          </a:p>
        </p:txBody>
      </p:sp>
      <p:sp>
        <p:nvSpPr>
          <p:cNvPr id="7" name="Content Placeholder 4">
            <a:extLst>
              <a:ext uri="{FF2B5EF4-FFF2-40B4-BE49-F238E27FC236}">
                <a16:creationId xmlns:a16="http://schemas.microsoft.com/office/drawing/2014/main" id="{25A79DAE-F357-4619-88F9-6186AE3E1580}"/>
              </a:ext>
            </a:extLst>
          </p:cNvPr>
          <p:cNvSpPr txBox="1">
            <a:spLocks/>
          </p:cNvSpPr>
          <p:nvPr/>
        </p:nvSpPr>
        <p:spPr bwMode="auto">
          <a:xfrm>
            <a:off x="3393975" y="5562637"/>
            <a:ext cx="2981373" cy="1108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500" kern="0" dirty="0"/>
              <a:t>Reads less because it’s challenging</a:t>
            </a:r>
          </a:p>
          <a:p>
            <a:pPr marL="0" indent="0">
              <a:buFontTx/>
              <a:buNone/>
            </a:pPr>
            <a:endParaRPr lang="en-GB" kern="0" dirty="0"/>
          </a:p>
        </p:txBody>
      </p:sp>
      <p:sp>
        <p:nvSpPr>
          <p:cNvPr id="8" name="Content Placeholder 4">
            <a:extLst>
              <a:ext uri="{FF2B5EF4-FFF2-40B4-BE49-F238E27FC236}">
                <a16:creationId xmlns:a16="http://schemas.microsoft.com/office/drawing/2014/main" id="{353994D8-4827-42F4-964F-62DDE967E686}"/>
              </a:ext>
            </a:extLst>
          </p:cNvPr>
          <p:cNvSpPr txBox="1">
            <a:spLocks/>
          </p:cNvSpPr>
          <p:nvPr/>
        </p:nvSpPr>
        <p:spPr bwMode="auto">
          <a:xfrm>
            <a:off x="476066" y="5798763"/>
            <a:ext cx="2523583" cy="100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500" kern="0" dirty="0"/>
              <a:t>Vocabulary grows slowly</a:t>
            </a:r>
          </a:p>
        </p:txBody>
      </p:sp>
      <p:sp>
        <p:nvSpPr>
          <p:cNvPr id="9" name="Arrow: Left 8">
            <a:extLst>
              <a:ext uri="{FF2B5EF4-FFF2-40B4-BE49-F238E27FC236}">
                <a16:creationId xmlns:a16="http://schemas.microsoft.com/office/drawing/2014/main" id="{638FCE42-809E-4982-97E0-680EE90B1A2A}"/>
              </a:ext>
            </a:extLst>
          </p:cNvPr>
          <p:cNvSpPr/>
          <p:nvPr/>
        </p:nvSpPr>
        <p:spPr bwMode="auto">
          <a:xfrm>
            <a:off x="2404724" y="6116972"/>
            <a:ext cx="792088" cy="30976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11" name="Arrow: Bent 10">
            <a:extLst>
              <a:ext uri="{FF2B5EF4-FFF2-40B4-BE49-F238E27FC236}">
                <a16:creationId xmlns:a16="http://schemas.microsoft.com/office/drawing/2014/main" id="{0421978F-8B22-47DA-A8DF-892593BEA96F}"/>
              </a:ext>
            </a:extLst>
          </p:cNvPr>
          <p:cNvSpPr/>
          <p:nvPr/>
        </p:nvSpPr>
        <p:spPr bwMode="auto">
          <a:xfrm rot="5400000">
            <a:off x="3909627" y="4926515"/>
            <a:ext cx="748681" cy="698598"/>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12" name="Arrow: Bent 11">
            <a:extLst>
              <a:ext uri="{FF2B5EF4-FFF2-40B4-BE49-F238E27FC236}">
                <a16:creationId xmlns:a16="http://schemas.microsoft.com/office/drawing/2014/main" id="{5F53AB24-8C5D-4D0A-B157-D7A17D22C7E4}"/>
              </a:ext>
            </a:extLst>
          </p:cNvPr>
          <p:cNvSpPr/>
          <p:nvPr/>
        </p:nvSpPr>
        <p:spPr bwMode="auto">
          <a:xfrm>
            <a:off x="735485" y="5017473"/>
            <a:ext cx="698599" cy="799467"/>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a:ln>
                <a:noFill/>
              </a:ln>
              <a:solidFill>
                <a:schemeClr val="accent2"/>
              </a:solidFill>
              <a:effectLst/>
              <a:latin typeface="Arial" charset="0"/>
            </a:endParaRPr>
          </a:p>
        </p:txBody>
      </p:sp>
      <p:sp>
        <p:nvSpPr>
          <p:cNvPr id="14" name="Content Placeholder 4">
            <a:extLst>
              <a:ext uri="{FF2B5EF4-FFF2-40B4-BE49-F238E27FC236}">
                <a16:creationId xmlns:a16="http://schemas.microsoft.com/office/drawing/2014/main" id="{0213B3C4-A35D-4CC7-9900-ABBAF1B579C7}"/>
              </a:ext>
            </a:extLst>
          </p:cNvPr>
          <p:cNvSpPr txBox="1">
            <a:spLocks/>
          </p:cNvSpPr>
          <p:nvPr/>
        </p:nvSpPr>
        <p:spPr bwMode="auto">
          <a:xfrm>
            <a:off x="683569" y="1375068"/>
            <a:ext cx="2837120" cy="7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500" kern="0" dirty="0"/>
              <a:t>Child has a high vocabulary</a:t>
            </a:r>
          </a:p>
          <a:p>
            <a:pPr marL="0" indent="0">
              <a:buFontTx/>
              <a:buNone/>
            </a:pPr>
            <a:endParaRPr lang="en-GB" kern="0" dirty="0"/>
          </a:p>
        </p:txBody>
      </p:sp>
      <p:sp>
        <p:nvSpPr>
          <p:cNvPr id="15" name="Content Placeholder 4">
            <a:extLst>
              <a:ext uri="{FF2B5EF4-FFF2-40B4-BE49-F238E27FC236}">
                <a16:creationId xmlns:a16="http://schemas.microsoft.com/office/drawing/2014/main" id="{C20BE2F0-9E66-441E-AC8C-A721117AE713}"/>
              </a:ext>
            </a:extLst>
          </p:cNvPr>
          <p:cNvSpPr txBox="1">
            <a:spLocks/>
          </p:cNvSpPr>
          <p:nvPr/>
        </p:nvSpPr>
        <p:spPr bwMode="auto">
          <a:xfrm>
            <a:off x="2871536" y="2140309"/>
            <a:ext cx="2981373" cy="1108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500" kern="0" dirty="0"/>
              <a:t>Reads more because it’s less challenging</a:t>
            </a:r>
          </a:p>
          <a:p>
            <a:pPr marL="0" indent="0">
              <a:buFontTx/>
              <a:buNone/>
            </a:pPr>
            <a:endParaRPr lang="en-GB" kern="0" dirty="0"/>
          </a:p>
        </p:txBody>
      </p:sp>
      <p:sp>
        <p:nvSpPr>
          <p:cNvPr id="16" name="Content Placeholder 4">
            <a:extLst>
              <a:ext uri="{FF2B5EF4-FFF2-40B4-BE49-F238E27FC236}">
                <a16:creationId xmlns:a16="http://schemas.microsoft.com/office/drawing/2014/main" id="{48BB3BDF-68BB-4154-8738-CAC0A57679D4}"/>
              </a:ext>
            </a:extLst>
          </p:cNvPr>
          <p:cNvSpPr txBox="1">
            <a:spLocks/>
          </p:cNvSpPr>
          <p:nvPr/>
        </p:nvSpPr>
        <p:spPr bwMode="auto">
          <a:xfrm>
            <a:off x="222475" y="2971878"/>
            <a:ext cx="2981373" cy="1108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2500" kern="0" dirty="0"/>
              <a:t>Further increase vocabulary</a:t>
            </a:r>
          </a:p>
        </p:txBody>
      </p:sp>
      <p:sp>
        <p:nvSpPr>
          <p:cNvPr id="17" name="Arrow: Bent 16">
            <a:extLst>
              <a:ext uri="{FF2B5EF4-FFF2-40B4-BE49-F238E27FC236}">
                <a16:creationId xmlns:a16="http://schemas.microsoft.com/office/drawing/2014/main" id="{D4458527-A800-4115-A7C3-D87BEFD52821}"/>
              </a:ext>
            </a:extLst>
          </p:cNvPr>
          <p:cNvSpPr/>
          <p:nvPr/>
        </p:nvSpPr>
        <p:spPr bwMode="auto">
          <a:xfrm rot="5400000">
            <a:off x="3218577" y="1421701"/>
            <a:ext cx="633845" cy="77025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19" name="Arrow: Bent 18">
            <a:extLst>
              <a:ext uri="{FF2B5EF4-FFF2-40B4-BE49-F238E27FC236}">
                <a16:creationId xmlns:a16="http://schemas.microsoft.com/office/drawing/2014/main" id="{A5EBB9EE-C070-49AF-BDFC-4F167BD4D6CE}"/>
              </a:ext>
            </a:extLst>
          </p:cNvPr>
          <p:cNvSpPr/>
          <p:nvPr/>
        </p:nvSpPr>
        <p:spPr bwMode="auto">
          <a:xfrm rot="10800000">
            <a:off x="2267744" y="3428999"/>
            <a:ext cx="1512166" cy="360040"/>
          </a:xfrm>
          <a:prstGeom prst="bentArrow">
            <a:avLst>
              <a:gd name="adj1" fmla="val 25000"/>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21" name="Arrow: Left 20">
            <a:extLst>
              <a:ext uri="{FF2B5EF4-FFF2-40B4-BE49-F238E27FC236}">
                <a16:creationId xmlns:a16="http://schemas.microsoft.com/office/drawing/2014/main" id="{3F56C57E-70BB-4996-BF99-0E534E480845}"/>
              </a:ext>
            </a:extLst>
          </p:cNvPr>
          <p:cNvSpPr/>
          <p:nvPr/>
        </p:nvSpPr>
        <p:spPr bwMode="auto">
          <a:xfrm rot="5400000">
            <a:off x="989423" y="2392933"/>
            <a:ext cx="792088" cy="30976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13" name="Rectangle 12">
            <a:extLst>
              <a:ext uri="{FF2B5EF4-FFF2-40B4-BE49-F238E27FC236}">
                <a16:creationId xmlns:a16="http://schemas.microsoft.com/office/drawing/2014/main" id="{B2DEDECF-5DA2-4DD4-99EE-A7B0F0283DDF}"/>
              </a:ext>
            </a:extLst>
          </p:cNvPr>
          <p:cNvSpPr/>
          <p:nvPr/>
        </p:nvSpPr>
        <p:spPr bwMode="auto">
          <a:xfrm>
            <a:off x="222475" y="4281624"/>
            <a:ext cx="5213621" cy="257637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22" name="Rectangle 21">
            <a:extLst>
              <a:ext uri="{FF2B5EF4-FFF2-40B4-BE49-F238E27FC236}">
                <a16:creationId xmlns:a16="http://schemas.microsoft.com/office/drawing/2014/main" id="{AE087EC1-BB4E-4B69-B892-CC6D1451A5CB}"/>
              </a:ext>
            </a:extLst>
          </p:cNvPr>
          <p:cNvSpPr/>
          <p:nvPr/>
        </p:nvSpPr>
        <p:spPr bwMode="auto">
          <a:xfrm>
            <a:off x="222475" y="1375068"/>
            <a:ext cx="5213621" cy="27917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23" name="Smiley Face 22">
            <a:extLst>
              <a:ext uri="{FF2B5EF4-FFF2-40B4-BE49-F238E27FC236}">
                <a16:creationId xmlns:a16="http://schemas.microsoft.com/office/drawing/2014/main" id="{2CE10613-A2DD-42AB-ABE5-EA85064E3665}"/>
              </a:ext>
            </a:extLst>
          </p:cNvPr>
          <p:cNvSpPr/>
          <p:nvPr/>
        </p:nvSpPr>
        <p:spPr bwMode="auto">
          <a:xfrm>
            <a:off x="6007444" y="1903347"/>
            <a:ext cx="1682159" cy="1620180"/>
          </a:xfrm>
          <a:prstGeom prst="smileyF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
        <p:nvSpPr>
          <p:cNvPr id="25" name="Smiley Face 24">
            <a:extLst>
              <a:ext uri="{FF2B5EF4-FFF2-40B4-BE49-F238E27FC236}">
                <a16:creationId xmlns:a16="http://schemas.microsoft.com/office/drawing/2014/main" id="{9A9A0A3E-B10B-4C56-BB8D-DD951D82D154}"/>
              </a:ext>
            </a:extLst>
          </p:cNvPr>
          <p:cNvSpPr/>
          <p:nvPr/>
        </p:nvSpPr>
        <p:spPr bwMode="auto">
          <a:xfrm>
            <a:off x="6074961" y="4780371"/>
            <a:ext cx="1682159" cy="1620180"/>
          </a:xfrm>
          <a:prstGeom prst="smileyFace">
            <a:avLst>
              <a:gd name="adj" fmla="val -465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a:ln>
                <a:noFill/>
              </a:ln>
              <a:solidFill>
                <a:schemeClr val="accent2"/>
              </a:solidFill>
              <a:effectLst/>
              <a:latin typeface="Arial" charset="0"/>
            </a:endParaRPr>
          </a:p>
        </p:txBody>
      </p:sp>
    </p:spTree>
    <p:extLst>
      <p:ext uri="{BB962C8B-B14F-4D97-AF65-F5344CB8AC3E}">
        <p14:creationId xmlns:p14="http://schemas.microsoft.com/office/powerpoint/2010/main" val="105572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animBg="1"/>
      <p:bldP spid="23"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59C1573-0F0C-486E-8D23-85437967A088}"/>
              </a:ext>
            </a:extLst>
          </p:cNvPr>
          <p:cNvSpPr>
            <a:spLocks noGrp="1"/>
          </p:cNvSpPr>
          <p:nvPr>
            <p:ph type="title"/>
          </p:nvPr>
        </p:nvSpPr>
        <p:spPr>
          <a:xfrm>
            <a:off x="457200" y="274638"/>
            <a:ext cx="8229600" cy="1143000"/>
          </a:xfrm>
          <a:ln w="38100">
            <a:solidFill>
              <a:srgbClr val="00B0F0"/>
            </a:solidFill>
            <a:miter lim="800000"/>
            <a:headEnd/>
            <a:tailEnd/>
          </a:ln>
        </p:spPr>
        <p:txBody>
          <a:bodyPr/>
          <a:lstStyle/>
          <a:p>
            <a:pPr algn="l"/>
            <a:r>
              <a:rPr lang="en-GB" altLang="en-US" b="1" dirty="0"/>
              <a:t>The Communication Trust.</a:t>
            </a:r>
          </a:p>
        </p:txBody>
      </p:sp>
      <p:sp>
        <p:nvSpPr>
          <p:cNvPr id="5" name="TextBox 4">
            <a:extLst>
              <a:ext uri="{FF2B5EF4-FFF2-40B4-BE49-F238E27FC236}">
                <a16:creationId xmlns:a16="http://schemas.microsoft.com/office/drawing/2014/main" id="{0B359F46-90C5-4B5E-A120-4C1875719E61}"/>
              </a:ext>
            </a:extLst>
          </p:cNvPr>
          <p:cNvSpPr txBox="1"/>
          <p:nvPr/>
        </p:nvSpPr>
        <p:spPr>
          <a:xfrm>
            <a:off x="455646" y="1556792"/>
            <a:ext cx="8229600" cy="5693866"/>
          </a:xfrm>
          <a:prstGeom prst="rect">
            <a:avLst/>
          </a:prstGeom>
          <a:noFill/>
        </p:spPr>
        <p:txBody>
          <a:bodyPr wrap="square" rtlCol="0">
            <a:spAutoFit/>
          </a:bodyP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p>
          <a:p>
            <a:pPr marL="0" indent="0">
              <a:buNone/>
            </a:pPr>
            <a:endParaRPr lang="en-GB" dirty="0">
              <a:hlinkClick r:id="rId3"/>
            </a:endParaRPr>
          </a:p>
          <a:p>
            <a:pPr marL="0" indent="0">
              <a:buNone/>
            </a:pPr>
            <a:endParaRPr lang="en-GB" dirty="0">
              <a:hlinkClick r:id="rId3"/>
            </a:endParaRPr>
          </a:p>
          <a:p>
            <a:pPr marL="0" indent="0">
              <a:buNone/>
            </a:pPr>
            <a:endParaRPr lang="en-GB" dirty="0">
              <a:hlinkClick r:id="rId3"/>
            </a:endParaRPr>
          </a:p>
          <a:p>
            <a:pPr marL="0" indent="0">
              <a:buNone/>
            </a:pPr>
            <a:endParaRPr lang="en-GB" dirty="0">
              <a:hlinkClick r:id="rId3"/>
            </a:endParaRPr>
          </a:p>
          <a:p>
            <a:pPr marL="0" indent="0">
              <a:buNone/>
            </a:pPr>
            <a:endParaRPr lang="en-GB" dirty="0">
              <a:hlinkClick r:id="rId3"/>
            </a:endParaRPr>
          </a:p>
          <a:p>
            <a:pPr marL="0" indent="0">
              <a:buNone/>
            </a:pPr>
            <a:r>
              <a:rPr lang="en-GB" dirty="0">
                <a:hlinkClick r:id="rId3"/>
              </a:rPr>
              <a:t>http://www.thecommunicationtrust.org.uk/media/438907/tct_commthecurric_poster_3.pdf</a:t>
            </a:r>
            <a:endParaRPr lang="en-GB" dirty="0"/>
          </a:p>
          <a:p>
            <a:pPr marL="0" indent="0">
              <a:buNone/>
            </a:pPr>
            <a:endParaRPr lang="en-GB" dirty="0"/>
          </a:p>
          <a:p>
            <a:pPr marL="0" indent="0">
              <a:buNone/>
            </a:pPr>
            <a:endParaRPr lang="en-GB" dirty="0"/>
          </a:p>
        </p:txBody>
      </p:sp>
      <p:pic>
        <p:nvPicPr>
          <p:cNvPr id="6" name="Picture 5">
            <a:extLst>
              <a:ext uri="{FF2B5EF4-FFF2-40B4-BE49-F238E27FC236}">
                <a16:creationId xmlns:a16="http://schemas.microsoft.com/office/drawing/2014/main" id="{29FE2F16-7677-47AB-92B9-145D3CDB97F0}"/>
              </a:ext>
            </a:extLst>
          </p:cNvPr>
          <p:cNvPicPr>
            <a:picLocks noChangeAspect="1"/>
          </p:cNvPicPr>
          <p:nvPr/>
        </p:nvPicPr>
        <p:blipFill>
          <a:blip r:embed="rId4"/>
          <a:stretch>
            <a:fillRect/>
          </a:stretch>
        </p:blipFill>
        <p:spPr>
          <a:xfrm>
            <a:off x="455646" y="1772816"/>
            <a:ext cx="8024486" cy="3528392"/>
          </a:xfrm>
          <a:prstGeom prst="rect">
            <a:avLst/>
          </a:prstGeom>
        </p:spPr>
      </p:pic>
    </p:spTree>
    <p:extLst>
      <p:ext uri="{BB962C8B-B14F-4D97-AF65-F5344CB8AC3E}">
        <p14:creationId xmlns:p14="http://schemas.microsoft.com/office/powerpoint/2010/main" val="398475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ln w="38100">
            <a:solidFill>
              <a:srgbClr val="00B0F0"/>
            </a:solidFill>
            <a:miter lim="800000"/>
            <a:headEnd/>
            <a:tailEnd/>
          </a:ln>
        </p:spPr>
        <p:txBody>
          <a:bodyPr/>
          <a:lstStyle/>
          <a:p>
            <a:pPr eaLnBrk="1" hangingPunct="1"/>
            <a:r>
              <a:rPr lang="en-GB" altLang="en-US" b="1" dirty="0">
                <a:solidFill>
                  <a:srgbClr val="66FF33"/>
                </a:solidFill>
              </a:rPr>
              <a:t>S</a:t>
            </a:r>
            <a:r>
              <a:rPr lang="en-GB" altLang="en-US" b="1" dirty="0">
                <a:solidFill>
                  <a:srgbClr val="9900CC"/>
                </a:solidFill>
              </a:rPr>
              <a:t>T</a:t>
            </a:r>
            <a:r>
              <a:rPr lang="en-GB" altLang="en-US" b="1" dirty="0">
                <a:solidFill>
                  <a:srgbClr val="FF0000"/>
                </a:solidFill>
              </a:rPr>
              <a:t>A</a:t>
            </a:r>
            <a:r>
              <a:rPr lang="en-GB" altLang="en-US" b="1" dirty="0">
                <a:solidFill>
                  <a:srgbClr val="FF9933"/>
                </a:solidFill>
              </a:rPr>
              <a:t>R </a:t>
            </a:r>
            <a:r>
              <a:rPr lang="en-GB" altLang="en-US" b="1" dirty="0">
                <a:solidFill>
                  <a:schemeClr val="tx1"/>
                </a:solidFill>
              </a:rPr>
              <a:t>Approach</a:t>
            </a:r>
          </a:p>
        </p:txBody>
      </p:sp>
      <p:sp>
        <p:nvSpPr>
          <p:cNvPr id="23555" name="Rectangle 3"/>
          <p:cNvSpPr>
            <a:spLocks noGrp="1" noChangeArrowheads="1"/>
          </p:cNvSpPr>
          <p:nvPr>
            <p:ph type="body" idx="1"/>
          </p:nvPr>
        </p:nvSpPr>
        <p:spPr/>
        <p:txBody>
          <a:bodyPr/>
          <a:lstStyle/>
          <a:p>
            <a:pPr eaLnBrk="1" hangingPunct="1"/>
            <a:r>
              <a:rPr lang="en-GB" altLang="en-US" sz="2800" dirty="0">
                <a:solidFill>
                  <a:srgbClr val="66FF33"/>
                </a:solidFill>
              </a:rPr>
              <a:t>Select</a:t>
            </a:r>
          </a:p>
          <a:p>
            <a:pPr eaLnBrk="1" hangingPunct="1"/>
            <a:endParaRPr lang="en-GB" altLang="en-US" sz="2800" dirty="0">
              <a:solidFill>
                <a:srgbClr val="66FF33"/>
              </a:solidFill>
            </a:endParaRPr>
          </a:p>
          <a:p>
            <a:pPr eaLnBrk="1" hangingPunct="1"/>
            <a:r>
              <a:rPr lang="en-GB" altLang="en-US" sz="2800" dirty="0">
                <a:solidFill>
                  <a:srgbClr val="9900CC"/>
                </a:solidFill>
              </a:rPr>
              <a:t>Teach</a:t>
            </a:r>
          </a:p>
          <a:p>
            <a:pPr eaLnBrk="1" hangingPunct="1"/>
            <a:endParaRPr lang="en-GB" altLang="en-US" sz="2800" dirty="0">
              <a:solidFill>
                <a:srgbClr val="9900CC"/>
              </a:solidFill>
            </a:endParaRPr>
          </a:p>
          <a:p>
            <a:pPr eaLnBrk="1" hangingPunct="1"/>
            <a:r>
              <a:rPr lang="en-GB" altLang="en-US" sz="2800" dirty="0">
                <a:solidFill>
                  <a:srgbClr val="FF0000"/>
                </a:solidFill>
              </a:rPr>
              <a:t>Activate/Activity</a:t>
            </a:r>
          </a:p>
          <a:p>
            <a:pPr eaLnBrk="1" hangingPunct="1"/>
            <a:endParaRPr lang="en-GB" altLang="en-US" sz="2800" dirty="0">
              <a:solidFill>
                <a:srgbClr val="FF0000"/>
              </a:solidFill>
            </a:endParaRPr>
          </a:p>
          <a:p>
            <a:pPr eaLnBrk="1" hangingPunct="1"/>
            <a:r>
              <a:rPr lang="en-GB" altLang="en-US" sz="2800" dirty="0">
                <a:solidFill>
                  <a:srgbClr val="FF9933"/>
                </a:solidFill>
              </a:rPr>
              <a:t>Review</a:t>
            </a:r>
          </a:p>
          <a:p>
            <a:pPr eaLnBrk="1" hangingPunct="1"/>
            <a:endParaRPr lang="en-GB" altLang="en-US" sz="2800" dirty="0">
              <a:solidFill>
                <a:srgbClr val="FF9933"/>
              </a:solidFill>
            </a:endParaRPr>
          </a:p>
          <a:p>
            <a:pPr eaLnBrk="1" hangingPunct="1">
              <a:buFontTx/>
              <a:buNone/>
            </a:pPr>
            <a:r>
              <a:rPr lang="en-GB" altLang="en-US" sz="2000" dirty="0"/>
              <a:t>Modified from </a:t>
            </a:r>
            <a:r>
              <a:rPr lang="en-GB" altLang="en-US" sz="2000" dirty="0" err="1"/>
              <a:t>Blachowicz</a:t>
            </a:r>
            <a:r>
              <a:rPr lang="en-GB" altLang="en-US" sz="2000" dirty="0"/>
              <a:t> and Fisher ( 2010 )</a:t>
            </a:r>
          </a:p>
        </p:txBody>
      </p:sp>
      <p:pic>
        <p:nvPicPr>
          <p:cNvPr id="23556" name="Picture 7" descr="ANd9GcR8XqmOyKj6WETD1Ko-YYCQnuTkQO3EtbZ5dyIRcPoFs9pQyLnqhoIjiV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1844675"/>
            <a:ext cx="30956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 calcmode="lin" valueType="num">
                                      <p:cBhvr additive="base">
                                        <p:cTn id="25"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ln w="38100">
            <a:solidFill>
              <a:srgbClr val="00B0F0"/>
            </a:solidFill>
            <a:miter lim="800000"/>
            <a:headEnd/>
            <a:tailEnd/>
          </a:ln>
        </p:spPr>
        <p:txBody>
          <a:bodyPr/>
          <a:lstStyle/>
          <a:p>
            <a:r>
              <a:rPr lang="en-GB" altLang="en-US" b="1" dirty="0">
                <a:solidFill>
                  <a:srgbClr val="66FF33"/>
                </a:solidFill>
              </a:rPr>
              <a:t>S</a:t>
            </a:r>
            <a:r>
              <a:rPr lang="en-GB" altLang="en-US" b="1" dirty="0">
                <a:solidFill>
                  <a:srgbClr val="9900CC"/>
                </a:solidFill>
              </a:rPr>
              <a:t>T</a:t>
            </a:r>
            <a:r>
              <a:rPr lang="en-GB" altLang="en-US" b="1" dirty="0">
                <a:solidFill>
                  <a:srgbClr val="FF0000"/>
                </a:solidFill>
              </a:rPr>
              <a:t>A</a:t>
            </a:r>
            <a:r>
              <a:rPr lang="en-GB" altLang="en-US" b="1" dirty="0">
                <a:solidFill>
                  <a:srgbClr val="FF9933"/>
                </a:solidFill>
              </a:rPr>
              <a:t>R-</a:t>
            </a:r>
            <a:r>
              <a:rPr lang="en-GB" altLang="en-US" dirty="0">
                <a:solidFill>
                  <a:srgbClr val="66FF33"/>
                </a:solidFill>
              </a:rPr>
              <a:t>Select</a:t>
            </a:r>
            <a:r>
              <a:rPr lang="en-GB" altLang="en-US" dirty="0"/>
              <a:t> - Primary</a:t>
            </a:r>
          </a:p>
        </p:txBody>
      </p:sp>
      <p:graphicFrame>
        <p:nvGraphicFramePr>
          <p:cNvPr id="7" name="Content Placeholder 6"/>
          <p:cNvGraphicFramePr>
            <a:graphicFrameLocks noGrp="1"/>
          </p:cNvGraphicFramePr>
          <p:nvPr>
            <p:ph idx="1"/>
          </p:nvPr>
        </p:nvGraphicFramePr>
        <p:xfrm>
          <a:off x="611188" y="1196975"/>
          <a:ext cx="7993062" cy="5480051"/>
        </p:xfrm>
        <a:graphic>
          <a:graphicData uri="http://schemas.openxmlformats.org/drawingml/2006/table">
            <a:tbl>
              <a:tblPr firstRow="1" bandRow="1">
                <a:tableStyleId>{5C22544A-7EE6-4342-B048-85BDC9FD1C3A}</a:tableStyleId>
              </a:tblPr>
              <a:tblGrid>
                <a:gridCol w="2664354">
                  <a:extLst>
                    <a:ext uri="{9D8B030D-6E8A-4147-A177-3AD203B41FA5}">
                      <a16:colId xmlns:a16="http://schemas.microsoft.com/office/drawing/2014/main" val="20000"/>
                    </a:ext>
                  </a:extLst>
                </a:gridCol>
                <a:gridCol w="2664354">
                  <a:extLst>
                    <a:ext uri="{9D8B030D-6E8A-4147-A177-3AD203B41FA5}">
                      <a16:colId xmlns:a16="http://schemas.microsoft.com/office/drawing/2014/main" val="20001"/>
                    </a:ext>
                  </a:extLst>
                </a:gridCol>
                <a:gridCol w="2664354">
                  <a:extLst>
                    <a:ext uri="{9D8B030D-6E8A-4147-A177-3AD203B41FA5}">
                      <a16:colId xmlns:a16="http://schemas.microsoft.com/office/drawing/2014/main" val="20002"/>
                    </a:ext>
                  </a:extLst>
                </a:gridCol>
              </a:tblGrid>
              <a:tr h="80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cap="none" normalizeH="0" baseline="0" dirty="0">
                          <a:ln>
                            <a:noFill/>
                          </a:ln>
                          <a:solidFill>
                            <a:schemeClr val="tx1"/>
                          </a:solidFill>
                          <a:effectLst/>
                          <a:latin typeface="Arial" charset="0"/>
                        </a:rPr>
                        <a:t>Anchor 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sng" strike="noStrike" cap="none" normalizeH="0" baseline="0" dirty="0">
                          <a:ln>
                            <a:noFill/>
                          </a:ln>
                          <a:solidFill>
                            <a:schemeClr val="tx1"/>
                          </a:solidFill>
                          <a:effectLst/>
                          <a:latin typeface="Arial" charset="0"/>
                        </a:rPr>
                        <a:t>(Most children know)</a:t>
                      </a:r>
                    </a:p>
                    <a:p>
                      <a:endParaRPr lang="en-GB" sz="1800" dirty="0"/>
                    </a:p>
                  </a:txBody>
                  <a:tcPr marL="91442" marR="91442" marT="45718" marB="4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cap="none" normalizeH="0" baseline="0" dirty="0">
                          <a:ln>
                            <a:noFill/>
                          </a:ln>
                          <a:solidFill>
                            <a:schemeClr val="tx1"/>
                          </a:solidFill>
                          <a:effectLst/>
                          <a:latin typeface="Arial" charset="0"/>
                        </a:rPr>
                        <a:t>Goldilocks 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cap="none" normalizeH="0" baseline="0" dirty="0">
                          <a:ln>
                            <a:noFill/>
                          </a:ln>
                          <a:solidFill>
                            <a:schemeClr val="tx1"/>
                          </a:solidFill>
                          <a:effectLst/>
                          <a:latin typeface="Arial" charset="0"/>
                        </a:rPr>
                        <a:t>(not too easy or too hard but just right.)</a:t>
                      </a:r>
                    </a:p>
                    <a:p>
                      <a:endParaRPr lang="en-GB" sz="1800" dirty="0"/>
                    </a:p>
                  </a:txBody>
                  <a:tcPr marL="91442" marR="91442" marT="45718" marB="4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cap="none" normalizeH="0" baseline="0" dirty="0">
                          <a:ln>
                            <a:noFill/>
                          </a:ln>
                          <a:solidFill>
                            <a:schemeClr val="tx1"/>
                          </a:solidFill>
                          <a:effectLst/>
                          <a:latin typeface="Arial" charset="0"/>
                        </a:rPr>
                        <a:t>Step on words</a:t>
                      </a:r>
                    </a:p>
                    <a:p>
                      <a:r>
                        <a:rPr lang="en-GB" sz="1000" dirty="0">
                          <a:solidFill>
                            <a:schemeClr val="tx1"/>
                          </a:solidFill>
                        </a:rPr>
                        <a:t>(topic specific)</a:t>
                      </a:r>
                    </a:p>
                  </a:txBody>
                  <a:tcPr marL="91442" marR="91442" marT="45718" marB="45718"/>
                </a:tc>
                <a:extLst>
                  <a:ext uri="{0D108BD9-81ED-4DB2-BD59-A6C34878D82A}">
                    <a16:rowId xmlns:a16="http://schemas.microsoft.com/office/drawing/2014/main" val="10000"/>
                  </a:ext>
                </a:extLst>
              </a:tr>
              <a:tr h="1638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a:ln>
                            <a:noFill/>
                          </a:ln>
                          <a:solidFill>
                            <a:schemeClr val="tx1"/>
                          </a:solidFill>
                          <a:effectLst/>
                          <a:latin typeface="Arial" charset="0"/>
                        </a:rPr>
                        <a:t>Everyday basic familiar words, used frequently (e.g. clock, happy, school)</a:t>
                      </a:r>
                    </a:p>
                  </a:txBody>
                  <a:tcPr marL="91442" marR="91442" marT="45718" marB="45718"/>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rgbClr val="000000"/>
                          </a:solidFill>
                          <a:effectLst/>
                          <a:latin typeface="Arial" charset="0"/>
                          <a:ea typeface="Times New Roman" pitchFamily="18" charset="0"/>
                          <a:cs typeface="Arial" charset="0"/>
                        </a:rPr>
                        <a:t>Words describing a basic concept in greater detail e.g. agony, tedious, hideous. (very useful for literate language.</a:t>
                      </a:r>
                    </a:p>
                  </a:txBody>
                  <a:tcPr marL="91442" marR="91442" marT="45697" marB="45697"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a:ln>
                            <a:noFill/>
                          </a:ln>
                          <a:solidFill>
                            <a:srgbClr val="000000"/>
                          </a:solidFill>
                          <a:effectLst/>
                          <a:latin typeface="Arial" charset="0"/>
                          <a:ea typeface="Times New Roman" pitchFamily="18" charset="0"/>
                          <a:cs typeface="Arial" charset="0"/>
                        </a:rPr>
                        <a:t>Subject-specific words (e.g. cytoplasm, apparatus, ecosphere, pivot)</a:t>
                      </a:r>
                    </a:p>
                  </a:txBody>
                  <a:tcPr marL="91442" marR="91442" marT="45718" marB="45718"/>
                </a:tc>
                <a:extLst>
                  <a:ext uri="{0D108BD9-81ED-4DB2-BD59-A6C34878D82A}">
                    <a16:rowId xmlns:a16="http://schemas.microsoft.com/office/drawing/2014/main" val="10001"/>
                  </a:ext>
                </a:extLst>
              </a:tr>
              <a:tr h="1860821">
                <a:tc>
                  <a:txBody>
                    <a:bodyPr/>
                    <a:lstStyle/>
                    <a:p>
                      <a:endParaRPr lang="en-GB" sz="1800"/>
                    </a:p>
                  </a:txBody>
                  <a:tcPr marL="91442" marR="91442" marT="45718" marB="45718"/>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700" b="0" i="0" u="none" strike="noStrike" cap="none" normalizeH="0" baseline="0" dirty="0">
                          <a:ln>
                            <a:noFill/>
                          </a:ln>
                          <a:solidFill>
                            <a:schemeClr val="tx1"/>
                          </a:solidFill>
                          <a:effectLst/>
                          <a:latin typeface="Arial" charset="0"/>
                        </a:rPr>
                        <a:t>‘Process’ vocabulary used across several or all subjects (e.g. Participation, design, construct, defend, estimate, describe)</a:t>
                      </a:r>
                    </a:p>
                  </a:txBody>
                  <a:tcPr marL="91442" marR="91442" marT="45697" marB="45697" horzOverflow="overflow"/>
                </a:tc>
                <a:tc>
                  <a:txBody>
                    <a:bodyPr/>
                    <a:lstStyle/>
                    <a:p>
                      <a:endParaRPr lang="en-GB" sz="1800"/>
                    </a:p>
                  </a:txBody>
                  <a:tcPr marL="91442" marR="91442" marT="45718" marB="45718"/>
                </a:tc>
                <a:extLst>
                  <a:ext uri="{0D108BD9-81ED-4DB2-BD59-A6C34878D82A}">
                    <a16:rowId xmlns:a16="http://schemas.microsoft.com/office/drawing/2014/main" val="10002"/>
                  </a:ext>
                </a:extLst>
              </a:tr>
              <a:tr h="640076">
                <a:tc>
                  <a:txBody>
                    <a:bodyPr/>
                    <a:lstStyle/>
                    <a:p>
                      <a:r>
                        <a:rPr lang="en-GB" sz="1800" dirty="0"/>
                        <a:t>High frequency</a:t>
                      </a:r>
                    </a:p>
                    <a:p>
                      <a:r>
                        <a:rPr lang="en-GB" sz="1800" dirty="0"/>
                        <a:t>No need to teach</a:t>
                      </a:r>
                    </a:p>
                  </a:txBody>
                  <a:tcPr marL="91442" marR="91442" marT="45718" marB="45718"/>
                </a:tc>
                <a:tc>
                  <a:txBody>
                    <a:bodyPr/>
                    <a:lstStyle/>
                    <a:p>
                      <a:r>
                        <a:rPr lang="en-GB" sz="1800" dirty="0"/>
                        <a:t>High frequency Rarely taught</a:t>
                      </a:r>
                    </a:p>
                  </a:txBody>
                  <a:tcPr marL="91442" marR="91442" marT="45718" marB="45718"/>
                </a:tc>
                <a:tc>
                  <a:txBody>
                    <a:bodyPr/>
                    <a:lstStyle/>
                    <a:p>
                      <a:r>
                        <a:rPr lang="en-GB" sz="1800" dirty="0"/>
                        <a:t>Low frequency</a:t>
                      </a:r>
                    </a:p>
                    <a:p>
                      <a:r>
                        <a:rPr lang="en-GB" sz="1800" dirty="0"/>
                        <a:t>Often taught</a:t>
                      </a:r>
                    </a:p>
                  </a:txBody>
                  <a:tcPr marL="91442" marR="91442" marT="45718" marB="45718"/>
                </a:tc>
                <a:extLst>
                  <a:ext uri="{0D108BD9-81ED-4DB2-BD59-A6C34878D82A}">
                    <a16:rowId xmlns:a16="http://schemas.microsoft.com/office/drawing/2014/main" val="10003"/>
                  </a:ext>
                </a:extLst>
              </a:tr>
              <a:tr h="533396">
                <a:tc>
                  <a:txBody>
                    <a:bodyPr/>
                    <a:lstStyle/>
                    <a:p>
                      <a:endParaRPr lang="en-GB" sz="1800" dirty="0"/>
                    </a:p>
                  </a:txBody>
                  <a:tcPr marL="91442" marR="91442"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100" dirty="0">
                          <a:solidFill>
                            <a:schemeClr val="tx2"/>
                          </a:solidFill>
                        </a:rPr>
                        <a:t>Beck, </a:t>
                      </a:r>
                      <a:r>
                        <a:rPr lang="en-GB" altLang="en-US" sz="1100" dirty="0" err="1">
                          <a:solidFill>
                            <a:schemeClr val="tx2"/>
                          </a:solidFill>
                        </a:rPr>
                        <a:t>Mckeown</a:t>
                      </a:r>
                      <a:r>
                        <a:rPr lang="en-GB" altLang="en-US" sz="1100" dirty="0">
                          <a:solidFill>
                            <a:schemeClr val="tx2"/>
                          </a:solidFill>
                        </a:rPr>
                        <a:t> and </a:t>
                      </a:r>
                      <a:r>
                        <a:rPr lang="en-GB" altLang="en-US" sz="1100" dirty="0" err="1">
                          <a:solidFill>
                            <a:schemeClr val="tx2"/>
                          </a:solidFill>
                        </a:rPr>
                        <a:t>Kucan</a:t>
                      </a:r>
                      <a:r>
                        <a:rPr lang="en-GB" altLang="en-US" sz="1100" dirty="0">
                          <a:solidFill>
                            <a:schemeClr val="tx2"/>
                          </a:solidFill>
                        </a:rPr>
                        <a:t> (2002)</a:t>
                      </a:r>
                    </a:p>
                    <a:p>
                      <a:endParaRPr lang="en-GB" sz="1800" dirty="0"/>
                    </a:p>
                  </a:txBody>
                  <a:tcPr marL="91442" marR="91442" marT="45718" marB="45718"/>
                </a:tc>
                <a:tc>
                  <a:txBody>
                    <a:bodyPr/>
                    <a:lstStyle/>
                    <a:p>
                      <a:endParaRPr lang="en-GB" sz="1800" dirty="0"/>
                    </a:p>
                  </a:txBody>
                  <a:tcPr marL="91442" marR="91442" marT="45718" marB="45718"/>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9010033CD45D479681024A3CDF1F71" ma:contentTypeVersion="13" ma:contentTypeDescription="Create a new document." ma:contentTypeScope="" ma:versionID="4a1ed48ba02f22c508fa196348d8d3cf">
  <xsd:schema xmlns:xsd="http://www.w3.org/2001/XMLSchema" xmlns:xs="http://www.w3.org/2001/XMLSchema" xmlns:p="http://schemas.microsoft.com/office/2006/metadata/properties" xmlns:ns3="83dce263-d04c-474d-b9ee-1e6428f1a3d8" xmlns:ns4="6dd73cd8-8e65-4754-af1d-1258c41e6661" targetNamespace="http://schemas.microsoft.com/office/2006/metadata/properties" ma:root="true" ma:fieldsID="55f4a239035c164e5d488ba6e1156b02" ns3:_="" ns4:_="">
    <xsd:import namespace="83dce263-d04c-474d-b9ee-1e6428f1a3d8"/>
    <xsd:import namespace="6dd73cd8-8e65-4754-af1d-1258c41e6661"/>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dce263-d04c-474d-b9ee-1e6428f1a3d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d73cd8-8e65-4754-af1d-1258c41e6661"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E9EAF9-4DC3-43C2-BD62-F57897059AE0}">
  <ds:schemaRefs>
    <ds:schemaRef ds:uri="http://purl.org/dc/terms/"/>
    <ds:schemaRef ds:uri="http://schemas.openxmlformats.org/package/2006/metadata/core-properties"/>
    <ds:schemaRef ds:uri="http://purl.org/dc/dcmitype/"/>
    <ds:schemaRef ds:uri="http://schemas.microsoft.com/office/infopath/2007/PartnerControls"/>
    <ds:schemaRef ds:uri="83dce263-d04c-474d-b9ee-1e6428f1a3d8"/>
    <ds:schemaRef ds:uri="http://schemas.microsoft.com/office/2006/documentManagement/types"/>
    <ds:schemaRef ds:uri="http://schemas.microsoft.com/office/2006/metadata/properties"/>
    <ds:schemaRef ds:uri="6dd73cd8-8e65-4754-af1d-1258c41e6661"/>
    <ds:schemaRef ds:uri="http://www.w3.org/XML/1998/namespace"/>
    <ds:schemaRef ds:uri="http://purl.org/dc/elements/1.1/"/>
  </ds:schemaRefs>
</ds:datastoreItem>
</file>

<file path=customXml/itemProps2.xml><?xml version="1.0" encoding="utf-8"?>
<ds:datastoreItem xmlns:ds="http://schemas.openxmlformats.org/officeDocument/2006/customXml" ds:itemID="{CA86789D-6847-49E8-B291-0E3EA25BC5EC}">
  <ds:schemaRefs>
    <ds:schemaRef ds:uri="http://schemas.microsoft.com/sharepoint/v3/contenttype/forms"/>
  </ds:schemaRefs>
</ds:datastoreItem>
</file>

<file path=customXml/itemProps3.xml><?xml version="1.0" encoding="utf-8"?>
<ds:datastoreItem xmlns:ds="http://schemas.openxmlformats.org/officeDocument/2006/customXml" ds:itemID="{4C16A8E3-4B92-4E3E-9966-59A9670EE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dce263-d04c-474d-b9ee-1e6428f1a3d8"/>
    <ds:schemaRef ds:uri="6dd73cd8-8e65-4754-af1d-1258c41e6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TM02900688[[fn=Facet]]</Template>
  <TotalTime>1454</TotalTime>
  <Words>1680</Words>
  <Application>Microsoft Office PowerPoint</Application>
  <PresentationFormat>On-screen Show (4:3)</PresentationFormat>
  <Paragraphs>223</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Default Design</vt:lpstr>
      <vt:lpstr> Supporting Vocabulary Development in School </vt:lpstr>
      <vt:lpstr>PowerPoint Presentation</vt:lpstr>
      <vt:lpstr>Why Vocabulary Matters </vt:lpstr>
      <vt:lpstr> Facts and Figures </vt:lpstr>
      <vt:lpstr> Facts and Figures </vt:lpstr>
      <vt:lpstr> A vicious cycle </vt:lpstr>
      <vt:lpstr>The Communication Trust.</vt:lpstr>
      <vt:lpstr>STAR Approach</vt:lpstr>
      <vt:lpstr>STAR-Select - Primary</vt:lpstr>
      <vt:lpstr>STAR – Select</vt:lpstr>
      <vt:lpstr>A Village in India: Year 4</vt:lpstr>
      <vt:lpstr>STAR – Teach </vt:lpstr>
      <vt:lpstr>Sample of vocabulary learning sheet</vt:lpstr>
      <vt:lpstr>Sample of vocabulary learning sheet</vt:lpstr>
      <vt:lpstr>PowerPoint Presentation</vt:lpstr>
      <vt:lpstr>PowerPoint Presentation</vt:lpstr>
      <vt:lpstr>PowerPoint Presentation</vt:lpstr>
      <vt:lpstr>STAR topic summary</vt:lpstr>
      <vt:lpstr>PowerPoint Presentation</vt:lpstr>
      <vt:lpstr>Make your classroom Vocabulary Friendly</vt:lpstr>
      <vt:lpstr>PowerPoint Presentation</vt:lpstr>
      <vt:lpstr>Vocabulary in independent tasks</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children learn new words</dc:title>
  <dc:creator>Administrator</dc:creator>
  <cp:lastModifiedBy>Hewings, Debbie - S&amp;CS</cp:lastModifiedBy>
  <cp:revision>102</cp:revision>
  <cp:lastPrinted>2019-06-20T12:38:56Z</cp:lastPrinted>
  <dcterms:created xsi:type="dcterms:W3CDTF">2012-11-07T13:08:32Z</dcterms:created>
  <dcterms:modified xsi:type="dcterms:W3CDTF">2021-06-16T11:10:50Z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0x010100C69010033CD45D479681024A3CDF1F71</vt:lpwstr>
  </property>
</Properties>
</file>