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Lst>
  <p:notesMasterIdLst>
    <p:notesMasterId r:id="rId36"/>
  </p:notesMasterIdLst>
  <p:sldIdLst>
    <p:sldId id="270" r:id="rId6"/>
    <p:sldId id="374" r:id="rId7"/>
    <p:sldId id="371" r:id="rId8"/>
    <p:sldId id="388" r:id="rId9"/>
    <p:sldId id="385" r:id="rId10"/>
    <p:sldId id="376" r:id="rId11"/>
    <p:sldId id="377" r:id="rId12"/>
    <p:sldId id="378" r:id="rId13"/>
    <p:sldId id="394" r:id="rId14"/>
    <p:sldId id="395" r:id="rId15"/>
    <p:sldId id="379" r:id="rId16"/>
    <p:sldId id="380" r:id="rId17"/>
    <p:sldId id="398" r:id="rId18"/>
    <p:sldId id="382" r:id="rId19"/>
    <p:sldId id="383" r:id="rId20"/>
    <p:sldId id="397" r:id="rId21"/>
    <p:sldId id="384" r:id="rId22"/>
    <p:sldId id="386" r:id="rId23"/>
    <p:sldId id="399" r:id="rId24"/>
    <p:sldId id="387" r:id="rId25"/>
    <p:sldId id="372" r:id="rId26"/>
    <p:sldId id="373" r:id="rId27"/>
    <p:sldId id="400" r:id="rId28"/>
    <p:sldId id="401" r:id="rId29"/>
    <p:sldId id="402" r:id="rId30"/>
    <p:sldId id="403" r:id="rId31"/>
    <p:sldId id="375" r:id="rId32"/>
    <p:sldId id="392" r:id="rId33"/>
    <p:sldId id="393" r:id="rId34"/>
    <p:sldId id="266" r:id="rId35"/>
  </p:sldIdLst>
  <p:sldSz cx="12192000" cy="6858000"/>
  <p:notesSz cx="6797675" cy="9982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077" autoAdjust="0"/>
    <p:restoredTop sz="81550" autoAdjust="0"/>
  </p:normalViewPr>
  <p:slideViewPr>
    <p:cSldViewPr snapToGrid="0">
      <p:cViewPr varScale="1">
        <p:scale>
          <a:sx n="67" d="100"/>
          <a:sy n="67" d="100"/>
        </p:scale>
        <p:origin x="66" y="504"/>
      </p:cViewPr>
      <p:guideLst/>
    </p:cSldViewPr>
  </p:slideViewPr>
  <p:notesTextViewPr>
    <p:cViewPr>
      <p:scale>
        <a:sx n="1" d="1"/>
        <a:sy n="1" d="1"/>
      </p:scale>
      <p:origin x="0" y="0"/>
    </p:cViewPr>
  </p:notesTextViewPr>
  <p:sorterViewPr>
    <p:cViewPr>
      <p:scale>
        <a:sx n="100" d="100"/>
        <a:sy n="100" d="100"/>
      </p:scale>
      <p:origin x="0" y="-106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50084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500844"/>
          </a:xfrm>
          <a:prstGeom prst="rect">
            <a:avLst/>
          </a:prstGeom>
        </p:spPr>
        <p:txBody>
          <a:bodyPr vert="horz" lIns="91440" tIns="45720" rIns="91440" bIns="45720" rtlCol="0"/>
          <a:lstStyle>
            <a:lvl1pPr algn="r">
              <a:defRPr sz="1200"/>
            </a:lvl1pPr>
          </a:lstStyle>
          <a:p>
            <a:fld id="{6B6AFD7D-E4E0-4FD8-B629-4DE8FF2ADC8C}" type="datetimeFigureOut">
              <a:rPr lang="en-GB" smtClean="0"/>
              <a:t>16/06/2021</a:t>
            </a:fld>
            <a:endParaRPr lang="en-GB"/>
          </a:p>
        </p:txBody>
      </p:sp>
      <p:sp>
        <p:nvSpPr>
          <p:cNvPr id="4" name="Slide Image Placeholder 3"/>
          <p:cNvSpPr>
            <a:spLocks noGrp="1" noRot="1" noChangeAspect="1"/>
          </p:cNvSpPr>
          <p:nvPr>
            <p:ph type="sldImg" idx="2"/>
          </p:nvPr>
        </p:nvSpPr>
        <p:spPr>
          <a:xfrm>
            <a:off x="404813" y="1247775"/>
            <a:ext cx="5988050" cy="33686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803934"/>
            <a:ext cx="5438140" cy="393049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81358"/>
            <a:ext cx="2945659" cy="50084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81358"/>
            <a:ext cx="2945659" cy="500842"/>
          </a:xfrm>
          <a:prstGeom prst="rect">
            <a:avLst/>
          </a:prstGeom>
        </p:spPr>
        <p:txBody>
          <a:bodyPr vert="horz" lIns="91440" tIns="45720" rIns="91440" bIns="45720" rtlCol="0" anchor="b"/>
          <a:lstStyle>
            <a:lvl1pPr algn="r">
              <a:defRPr sz="1200"/>
            </a:lvl1pPr>
          </a:lstStyle>
          <a:p>
            <a:fld id="{26CBFF70-96A7-4ED4-B4DE-DFAEDE65FAE3}" type="slidenum">
              <a:rPr lang="en-GB" smtClean="0"/>
              <a:t>‹#›</a:t>
            </a:fld>
            <a:endParaRPr lang="en-GB"/>
          </a:p>
        </p:txBody>
      </p:sp>
    </p:spTree>
    <p:extLst>
      <p:ext uri="{BB962C8B-B14F-4D97-AF65-F5344CB8AC3E}">
        <p14:creationId xmlns:p14="http://schemas.microsoft.com/office/powerpoint/2010/main" val="4220749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hct.nhs.uk/media/2197/stages-of-speech-and-language-development.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ED316B-401E-9247-824D-529392A8F8FF}" type="slidenum">
              <a:rPr lang="en-US" smtClean="0"/>
              <a:t>1</a:t>
            </a:fld>
            <a:endParaRPr lang="en-US"/>
          </a:p>
        </p:txBody>
      </p:sp>
    </p:spTree>
    <p:extLst>
      <p:ext uri="{BB962C8B-B14F-4D97-AF65-F5344CB8AC3E}">
        <p14:creationId xmlns:p14="http://schemas.microsoft.com/office/powerpoint/2010/main" val="2043087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6CBFF70-96A7-4ED4-B4DE-DFAEDE65FAE3}" type="slidenum">
              <a:rPr lang="en-GB" smtClean="0"/>
              <a:t>18</a:t>
            </a:fld>
            <a:endParaRPr lang="en-GB"/>
          </a:p>
        </p:txBody>
      </p:sp>
    </p:spTree>
    <p:extLst>
      <p:ext uri="{BB962C8B-B14F-4D97-AF65-F5344CB8AC3E}">
        <p14:creationId xmlns:p14="http://schemas.microsoft.com/office/powerpoint/2010/main" val="25566431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6CBFF70-96A7-4ED4-B4DE-DFAEDE65FAE3}" type="slidenum">
              <a:rPr lang="en-GB" smtClean="0"/>
              <a:t>19</a:t>
            </a:fld>
            <a:endParaRPr lang="en-GB"/>
          </a:p>
        </p:txBody>
      </p:sp>
    </p:spTree>
    <p:extLst>
      <p:ext uri="{BB962C8B-B14F-4D97-AF65-F5344CB8AC3E}">
        <p14:creationId xmlns:p14="http://schemas.microsoft.com/office/powerpoint/2010/main" val="25307849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5"/>
          </p:nvPr>
        </p:nvSpPr>
        <p:spPr/>
        <p:txBody>
          <a:bodyPr/>
          <a:lstStyle/>
          <a:p>
            <a:fld id="{26CBFF70-96A7-4ED4-B4DE-DFAEDE65FAE3}" type="slidenum">
              <a:rPr lang="en-GB" smtClean="0"/>
              <a:t>20</a:t>
            </a:fld>
            <a:endParaRPr lang="en-GB"/>
          </a:p>
        </p:txBody>
      </p:sp>
    </p:spTree>
    <p:extLst>
      <p:ext uri="{BB962C8B-B14F-4D97-AF65-F5344CB8AC3E}">
        <p14:creationId xmlns:p14="http://schemas.microsoft.com/office/powerpoint/2010/main" val="17342882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6CBFF70-96A7-4ED4-B4DE-DFAEDE65FAE3}" type="slidenum">
              <a:rPr lang="en-GB" smtClean="0"/>
              <a:t>22</a:t>
            </a:fld>
            <a:endParaRPr lang="en-GB"/>
          </a:p>
        </p:txBody>
      </p:sp>
    </p:spTree>
    <p:extLst>
      <p:ext uri="{BB962C8B-B14F-4D97-AF65-F5344CB8AC3E}">
        <p14:creationId xmlns:p14="http://schemas.microsoft.com/office/powerpoint/2010/main" val="29066837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CBFF70-96A7-4ED4-B4DE-DFAEDE65FAE3}" type="slidenum">
              <a:rPr lang="en-GB" smtClean="0"/>
              <a:t>23</a:t>
            </a:fld>
            <a:endParaRPr lang="en-GB"/>
          </a:p>
        </p:txBody>
      </p:sp>
    </p:spTree>
    <p:extLst>
      <p:ext uri="{BB962C8B-B14F-4D97-AF65-F5344CB8AC3E}">
        <p14:creationId xmlns:p14="http://schemas.microsoft.com/office/powerpoint/2010/main" val="39974266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dirty="0"/>
              <a:t>Universal provision </a:t>
            </a:r>
            <a:endParaRPr lang="en-US" sz="1200" dirty="0"/>
          </a:p>
          <a:p>
            <a:pPr marL="0" indent="0">
              <a:buNone/>
            </a:pPr>
            <a:endParaRPr lang="en-US" sz="1200" dirty="0"/>
          </a:p>
          <a:p>
            <a:endParaRPr lang="en-US" dirty="0"/>
          </a:p>
        </p:txBody>
      </p:sp>
      <p:sp>
        <p:nvSpPr>
          <p:cNvPr id="4" name="Slide Number Placeholder 3"/>
          <p:cNvSpPr>
            <a:spLocks noGrp="1"/>
          </p:cNvSpPr>
          <p:nvPr>
            <p:ph type="sldNum" sz="quarter" idx="5"/>
          </p:nvPr>
        </p:nvSpPr>
        <p:spPr/>
        <p:txBody>
          <a:bodyPr/>
          <a:lstStyle/>
          <a:p>
            <a:fld id="{26CBFF70-96A7-4ED4-B4DE-DFAEDE65FAE3}" type="slidenum">
              <a:rPr lang="en-GB" smtClean="0"/>
              <a:t>25</a:t>
            </a:fld>
            <a:endParaRPr lang="en-GB"/>
          </a:p>
        </p:txBody>
      </p:sp>
    </p:spTree>
    <p:extLst>
      <p:ext uri="{BB962C8B-B14F-4D97-AF65-F5344CB8AC3E}">
        <p14:creationId xmlns:p14="http://schemas.microsoft.com/office/powerpoint/2010/main" val="22232680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6CBFF70-96A7-4ED4-B4DE-DFAEDE65FAE3}" type="slidenum">
              <a:rPr lang="en-GB" smtClean="0"/>
              <a:t>26</a:t>
            </a:fld>
            <a:endParaRPr lang="en-GB"/>
          </a:p>
        </p:txBody>
      </p:sp>
    </p:spTree>
    <p:extLst>
      <p:ext uri="{BB962C8B-B14F-4D97-AF65-F5344CB8AC3E}">
        <p14:creationId xmlns:p14="http://schemas.microsoft.com/office/powerpoint/2010/main" val="12648844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6CBFF70-96A7-4ED4-B4DE-DFAEDE65FAE3}" type="slidenum">
              <a:rPr lang="en-GB" smtClean="0"/>
              <a:t>30</a:t>
            </a:fld>
            <a:endParaRPr lang="en-GB"/>
          </a:p>
        </p:txBody>
      </p:sp>
    </p:spTree>
    <p:extLst>
      <p:ext uri="{BB962C8B-B14F-4D97-AF65-F5344CB8AC3E}">
        <p14:creationId xmlns:p14="http://schemas.microsoft.com/office/powerpoint/2010/main" val="1376323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spcAft>
                <a:spcPts val="0"/>
              </a:spcAft>
            </a:pPr>
            <a:r>
              <a:rPr lang="en-GB" sz="1200" dirty="0">
                <a:effectLst/>
                <a:latin typeface="Arial" panose="020B0604020202020204" pitchFamily="34" charset="0"/>
                <a:ea typeface="Calibri" panose="020F0502020204030204" pitchFamily="34" charset="0"/>
              </a:rPr>
              <a:t> </a:t>
            </a:r>
          </a:p>
          <a:p>
            <a:pPr marL="457200" indent="-457200">
              <a:spcAft>
                <a:spcPts val="0"/>
              </a:spcAft>
            </a:pPr>
            <a:r>
              <a:rPr lang="en-GB" sz="1200" dirty="0">
                <a:effectLst/>
                <a:latin typeface="Arial" panose="020B0604020202020204" pitchFamily="34" charset="0"/>
                <a:ea typeface="Calibri" panose="020F0502020204030204" pitchFamily="34" charset="0"/>
              </a:rPr>
              <a:t>- 	Low self-esteem - underachievement in reading and academic performance can lead to self-criticism and reduced self-esteem.</a:t>
            </a:r>
          </a:p>
          <a:p>
            <a:pPr>
              <a:spcAft>
                <a:spcPts val="0"/>
              </a:spcAft>
            </a:pPr>
            <a:r>
              <a:rPr lang="en-GB" sz="1200" dirty="0">
                <a:effectLst/>
                <a:latin typeface="Arial" panose="020B0604020202020204" pitchFamily="34" charset="0"/>
                <a:ea typeface="Calibri" panose="020F0502020204030204" pitchFamily="34" charset="0"/>
              </a:rPr>
              <a:t> </a:t>
            </a:r>
          </a:p>
          <a:p>
            <a:pPr marL="457200" indent="-457200">
              <a:spcAft>
                <a:spcPts val="0"/>
              </a:spcAft>
            </a:pPr>
            <a:r>
              <a:rPr lang="en-GB" sz="1200" dirty="0">
                <a:effectLst/>
                <a:latin typeface="Arial" panose="020B0604020202020204" pitchFamily="34" charset="0"/>
                <a:ea typeface="Calibri" panose="020F0502020204030204" pitchFamily="34" charset="0"/>
              </a:rPr>
              <a:t>-	Frustration, stress and blame. As the difficulty of the curriculum increases so does the stress on those children who don’t have the communication skills to access it.</a:t>
            </a:r>
          </a:p>
          <a:p>
            <a:pPr>
              <a:spcAft>
                <a:spcPts val="0"/>
              </a:spcAft>
            </a:pPr>
            <a:r>
              <a:rPr lang="en-GB" sz="1200" dirty="0">
                <a:effectLst/>
                <a:latin typeface="Arial" panose="020B0604020202020204" pitchFamily="34" charset="0"/>
                <a:ea typeface="Calibri" panose="020F0502020204030204" pitchFamily="34" charset="0"/>
              </a:rPr>
              <a:t> </a:t>
            </a:r>
          </a:p>
          <a:p>
            <a:pPr marL="457200" indent="-457200">
              <a:spcAft>
                <a:spcPts val="0"/>
              </a:spcAft>
            </a:pPr>
            <a:r>
              <a:rPr lang="en-GB" sz="1200" dirty="0">
                <a:effectLst/>
                <a:latin typeface="Arial" panose="020B0604020202020204" pitchFamily="34" charset="0"/>
                <a:ea typeface="Calibri" panose="020F0502020204030204" pitchFamily="34" charset="0"/>
              </a:rPr>
              <a:t>-	Difficulty with peer relations and social interactions - difficulty maintaining friendships / social isolation. Externalising behaviour problems, such as delinquency or aggression. Internalising behaviour problems such as anxiety, withdrawal, limited emotional regulation skills and low self-esteem. </a:t>
            </a:r>
          </a:p>
          <a:p>
            <a:pPr>
              <a:spcAft>
                <a:spcPts val="0"/>
              </a:spcAft>
            </a:pPr>
            <a:r>
              <a:rPr lang="en-GB" sz="1200" dirty="0">
                <a:effectLst/>
                <a:latin typeface="Arial" panose="020B0604020202020204" pitchFamily="34" charset="0"/>
                <a:ea typeface="Calibri" panose="020F0502020204030204" pitchFamily="34" charset="0"/>
              </a:rPr>
              <a:t> </a:t>
            </a:r>
          </a:p>
          <a:p>
            <a:pPr marL="457200" indent="-457200">
              <a:spcAft>
                <a:spcPts val="0"/>
              </a:spcAft>
            </a:pPr>
            <a:r>
              <a:rPr lang="en-GB" sz="1200" dirty="0">
                <a:effectLst/>
                <a:latin typeface="Arial" panose="020B0604020202020204" pitchFamily="34" charset="0"/>
                <a:ea typeface="Calibri" panose="020F0502020204030204" pitchFamily="34" charset="0"/>
              </a:rPr>
              <a:t>-	Behaviours may change over time - children initially show behaviours indicative of frustration but later experience more anxiety, lower self-esteem and tended to withdraw.</a:t>
            </a:r>
          </a:p>
          <a:p>
            <a:pPr marL="457200" indent="-457200">
              <a:spcAft>
                <a:spcPts val="0"/>
              </a:spcAft>
            </a:pPr>
            <a:r>
              <a:rPr lang="en-GB" sz="1200" dirty="0">
                <a:effectLst/>
                <a:latin typeface="Arial" panose="020B0604020202020204" pitchFamily="34" charset="0"/>
                <a:ea typeface="Calibri" panose="020F0502020204030204" pitchFamily="34" charset="0"/>
              </a:rPr>
              <a:t> </a:t>
            </a:r>
          </a:p>
          <a:p>
            <a:pPr marL="457200" indent="-457200">
              <a:spcAft>
                <a:spcPts val="0"/>
              </a:spcAft>
            </a:pPr>
            <a:r>
              <a:rPr lang="en-GB" sz="1200" dirty="0">
                <a:effectLst/>
                <a:latin typeface="Arial" panose="020B0604020202020204" pitchFamily="34" charset="0"/>
                <a:ea typeface="Calibri" panose="020F0502020204030204" pitchFamily="34" charset="0"/>
              </a:rPr>
              <a:t>- 	Increased risk of exclusion / dropping out from school and, in the most extreme cases, can lead to contact with the criminal justice system. </a:t>
            </a:r>
          </a:p>
          <a:p>
            <a:pPr>
              <a:spcAft>
                <a:spcPts val="0"/>
              </a:spcAft>
            </a:pPr>
            <a:r>
              <a:rPr lang="en-GB" sz="1200" dirty="0">
                <a:effectLst/>
                <a:latin typeface="Arial" panose="020B0604020202020204" pitchFamily="34" charset="0"/>
                <a:ea typeface="Calibri" panose="020F0502020204030204" pitchFamily="34" charset="0"/>
              </a:rPr>
              <a:t> </a:t>
            </a:r>
          </a:p>
          <a:p>
            <a:pPr marL="457200" indent="-457200">
              <a:spcAft>
                <a:spcPts val="0"/>
              </a:spcAft>
            </a:pPr>
            <a:r>
              <a:rPr lang="en-GB" sz="1200" dirty="0">
                <a:effectLst/>
                <a:latin typeface="Arial" panose="020B0604020202020204" pitchFamily="34" charset="0"/>
                <a:ea typeface="Calibri" panose="020F0502020204030204" pitchFamily="34" charset="0"/>
              </a:rPr>
              <a:t>-	Reduced employment opportunities / risk of unemployment – 88% of long-term unemployed young men have SLCN. </a:t>
            </a:r>
          </a:p>
          <a:p>
            <a:endParaRPr lang="en-GB" dirty="0"/>
          </a:p>
        </p:txBody>
      </p:sp>
      <p:sp>
        <p:nvSpPr>
          <p:cNvPr id="4" name="Slide Number Placeholder 3"/>
          <p:cNvSpPr>
            <a:spLocks noGrp="1"/>
          </p:cNvSpPr>
          <p:nvPr>
            <p:ph type="sldNum" sz="quarter" idx="5"/>
          </p:nvPr>
        </p:nvSpPr>
        <p:spPr/>
        <p:txBody>
          <a:bodyPr/>
          <a:lstStyle/>
          <a:p>
            <a:fld id="{26CBFF70-96A7-4ED4-B4DE-DFAEDE65FAE3}" type="slidenum">
              <a:rPr lang="en-GB" smtClean="0"/>
              <a:t>5</a:t>
            </a:fld>
            <a:endParaRPr lang="en-GB"/>
          </a:p>
        </p:txBody>
      </p:sp>
    </p:spTree>
    <p:extLst>
      <p:ext uri="{BB962C8B-B14F-4D97-AF65-F5344CB8AC3E}">
        <p14:creationId xmlns:p14="http://schemas.microsoft.com/office/powerpoint/2010/main" val="1025907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1" kern="1200" dirty="0">
                <a:solidFill>
                  <a:schemeClr val="tx1"/>
                </a:solidFill>
                <a:effectLst/>
                <a:latin typeface="+mn-lt"/>
                <a:ea typeface="+mn-ea"/>
                <a:cs typeface="+mn-cs"/>
              </a:rPr>
              <a:t>The “30 million word gap” refers to a research study conducted by psychologists Betty Hart and Todd </a:t>
            </a:r>
            <a:r>
              <a:rPr lang="en-GB" sz="1200" b="1" i="1" kern="1200" dirty="0" err="1">
                <a:solidFill>
                  <a:schemeClr val="tx1"/>
                </a:solidFill>
                <a:effectLst/>
                <a:latin typeface="+mn-lt"/>
                <a:ea typeface="+mn-ea"/>
                <a:cs typeface="+mn-cs"/>
              </a:rPr>
              <a:t>Risley</a:t>
            </a:r>
            <a:r>
              <a:rPr lang="en-GB" sz="1200" i="1" kern="1200" dirty="0">
                <a:solidFill>
                  <a:schemeClr val="tx1"/>
                </a:solidFill>
                <a:effectLst/>
                <a:latin typeface="+mn-lt"/>
                <a:ea typeface="+mn-ea"/>
                <a:cs typeface="+mn-cs"/>
              </a:rPr>
              <a:t>. Their study showed that children from lower-income families hear a staggering </a:t>
            </a:r>
            <a:r>
              <a:rPr lang="en-GB" sz="1200" b="1" i="1" kern="1200" dirty="0">
                <a:solidFill>
                  <a:schemeClr val="tx1"/>
                </a:solidFill>
                <a:effectLst/>
                <a:latin typeface="+mn-lt"/>
                <a:ea typeface="+mn-ea"/>
                <a:cs typeface="+mn-cs"/>
              </a:rPr>
              <a:t>30 million</a:t>
            </a:r>
            <a:r>
              <a:rPr lang="en-GB" sz="1200" i="1" kern="1200" dirty="0">
                <a:solidFill>
                  <a:schemeClr val="tx1"/>
                </a:solidFill>
                <a:effectLst/>
                <a:latin typeface="+mn-lt"/>
                <a:ea typeface="+mn-ea"/>
                <a:cs typeface="+mn-cs"/>
              </a:rPr>
              <a:t> fewer words than children from higher-	income families by the time they are 4 years old.</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26CBFF70-96A7-4ED4-B4DE-DFAEDE65FAE3}" type="slidenum">
              <a:rPr lang="en-GB" smtClean="0"/>
              <a:t>9</a:t>
            </a:fld>
            <a:endParaRPr lang="en-GB"/>
          </a:p>
        </p:txBody>
      </p:sp>
    </p:spTree>
    <p:extLst>
      <p:ext uri="{BB962C8B-B14F-4D97-AF65-F5344CB8AC3E}">
        <p14:creationId xmlns:p14="http://schemas.microsoft.com/office/powerpoint/2010/main" val="1531184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The First 5 Years Matter: </a:t>
            </a:r>
            <a:r>
              <a:rPr lang="en-GB" sz="1200" u="sng" dirty="0">
                <a:hlinkClick r:id="rId3"/>
              </a:rPr>
              <a:t>https://www.hct.nhs.uk/media/2197/stages-of-speech-and-language-development.pdf</a:t>
            </a:r>
            <a:endParaRPr lang="en-GB" sz="1200" u="sng" dirty="0"/>
          </a:p>
          <a:p>
            <a:endParaRPr lang="en-GB" dirty="0"/>
          </a:p>
        </p:txBody>
      </p:sp>
      <p:sp>
        <p:nvSpPr>
          <p:cNvPr id="4" name="Slide Number Placeholder 3"/>
          <p:cNvSpPr>
            <a:spLocks noGrp="1"/>
          </p:cNvSpPr>
          <p:nvPr>
            <p:ph type="sldNum" sz="quarter" idx="5"/>
          </p:nvPr>
        </p:nvSpPr>
        <p:spPr/>
        <p:txBody>
          <a:bodyPr/>
          <a:lstStyle/>
          <a:p>
            <a:fld id="{26CBFF70-96A7-4ED4-B4DE-DFAEDE65FAE3}" type="slidenum">
              <a:rPr lang="en-GB" smtClean="0"/>
              <a:t>10</a:t>
            </a:fld>
            <a:endParaRPr lang="en-GB"/>
          </a:p>
        </p:txBody>
      </p:sp>
    </p:spTree>
    <p:extLst>
      <p:ext uri="{BB962C8B-B14F-4D97-AF65-F5344CB8AC3E}">
        <p14:creationId xmlns:p14="http://schemas.microsoft.com/office/powerpoint/2010/main" val="71809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5"/>
          </p:nvPr>
        </p:nvSpPr>
        <p:spPr/>
        <p:txBody>
          <a:bodyPr/>
          <a:lstStyle/>
          <a:p>
            <a:fld id="{26CBFF70-96A7-4ED4-B4DE-DFAEDE65FAE3}" type="slidenum">
              <a:rPr lang="en-GB" smtClean="0"/>
              <a:t>13</a:t>
            </a:fld>
            <a:endParaRPr lang="en-GB"/>
          </a:p>
        </p:txBody>
      </p:sp>
    </p:spTree>
    <p:extLst>
      <p:ext uri="{BB962C8B-B14F-4D97-AF65-F5344CB8AC3E}">
        <p14:creationId xmlns:p14="http://schemas.microsoft.com/office/powerpoint/2010/main" val="559840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6CBFF70-96A7-4ED4-B4DE-DFAEDE65FAE3}" type="slidenum">
              <a:rPr lang="en-GB" smtClean="0"/>
              <a:t>14</a:t>
            </a:fld>
            <a:endParaRPr lang="en-GB"/>
          </a:p>
        </p:txBody>
      </p:sp>
    </p:spTree>
    <p:extLst>
      <p:ext uri="{BB962C8B-B14F-4D97-AF65-F5344CB8AC3E}">
        <p14:creationId xmlns:p14="http://schemas.microsoft.com/office/powerpoint/2010/main" val="12124368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6CBFF70-96A7-4ED4-B4DE-DFAEDE65FAE3}" type="slidenum">
              <a:rPr lang="en-GB" smtClean="0"/>
              <a:t>15</a:t>
            </a:fld>
            <a:endParaRPr lang="en-GB"/>
          </a:p>
        </p:txBody>
      </p:sp>
    </p:spTree>
    <p:extLst>
      <p:ext uri="{BB962C8B-B14F-4D97-AF65-F5344CB8AC3E}">
        <p14:creationId xmlns:p14="http://schemas.microsoft.com/office/powerpoint/2010/main" val="3360826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6CBFF70-96A7-4ED4-B4DE-DFAEDE65FAE3}" type="slidenum">
              <a:rPr lang="en-GB" smtClean="0"/>
              <a:t>16</a:t>
            </a:fld>
            <a:endParaRPr lang="en-GB"/>
          </a:p>
        </p:txBody>
      </p:sp>
    </p:spTree>
    <p:extLst>
      <p:ext uri="{BB962C8B-B14F-4D97-AF65-F5344CB8AC3E}">
        <p14:creationId xmlns:p14="http://schemas.microsoft.com/office/powerpoint/2010/main" val="30766972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6CBFF70-96A7-4ED4-B4DE-DFAEDE65FAE3}" type="slidenum">
              <a:rPr lang="en-GB" smtClean="0"/>
              <a:t>17</a:t>
            </a:fld>
            <a:endParaRPr lang="en-GB"/>
          </a:p>
        </p:txBody>
      </p:sp>
    </p:spTree>
    <p:extLst>
      <p:ext uri="{BB962C8B-B14F-4D97-AF65-F5344CB8AC3E}">
        <p14:creationId xmlns:p14="http://schemas.microsoft.com/office/powerpoint/2010/main" val="3420632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2.xml"/><Relationship Id="rId1" Type="http://schemas.openxmlformats.org/officeDocument/2006/relationships/themeOverride" Target="../theme/themeOverride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2.xml"/><Relationship Id="rId1" Type="http://schemas.openxmlformats.org/officeDocument/2006/relationships/themeOverride" Target="../theme/themeOverride4.xml"/><Relationship Id="rId4" Type="http://schemas.openxmlformats.org/officeDocument/2006/relationships/image" Target="../media/image3.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B4AE409-7BF2-4F5C-B12D-64255C57378A}" type="datetimeFigureOut">
              <a:rPr lang="en-GB" smtClean="0"/>
              <a:t>16/06/2021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784A9B-BF8B-4F5E-A29D-A302352B135A}" type="slidenum">
              <a:rPr lang="en-GB" smtClean="0"/>
              <a:t>‹#›</a:t>
            </a:fld>
            <a:endParaRPr lang="en-GB"/>
          </a:p>
        </p:txBody>
      </p:sp>
    </p:spTree>
    <p:extLst>
      <p:ext uri="{BB962C8B-B14F-4D97-AF65-F5344CB8AC3E}">
        <p14:creationId xmlns:p14="http://schemas.microsoft.com/office/powerpoint/2010/main" val="1778486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B4AE409-7BF2-4F5C-B12D-64255C57378A}" type="datetimeFigureOut">
              <a:rPr lang="en-GB" smtClean="0"/>
              <a:t>16/06/2021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784A9B-BF8B-4F5E-A29D-A302352B135A}" type="slidenum">
              <a:rPr lang="en-GB" smtClean="0"/>
              <a:t>‹#›</a:t>
            </a:fld>
            <a:endParaRPr lang="en-GB"/>
          </a:p>
        </p:txBody>
      </p:sp>
    </p:spTree>
    <p:extLst>
      <p:ext uri="{BB962C8B-B14F-4D97-AF65-F5344CB8AC3E}">
        <p14:creationId xmlns:p14="http://schemas.microsoft.com/office/powerpoint/2010/main" val="1853366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B4AE409-7BF2-4F5C-B12D-64255C57378A}" type="datetimeFigureOut">
              <a:rPr lang="en-GB" smtClean="0"/>
              <a:t>16/06/2021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784A9B-BF8B-4F5E-A29D-A302352B135A}" type="slidenum">
              <a:rPr lang="en-GB" smtClean="0"/>
              <a:t>‹#›</a:t>
            </a:fld>
            <a:endParaRPr lang="en-GB"/>
          </a:p>
        </p:txBody>
      </p:sp>
    </p:spTree>
    <p:extLst>
      <p:ext uri="{BB962C8B-B14F-4D97-AF65-F5344CB8AC3E}">
        <p14:creationId xmlns:p14="http://schemas.microsoft.com/office/powerpoint/2010/main" val="31136808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6_Default">
    <p:spTree>
      <p:nvGrpSpPr>
        <p:cNvPr id="1" name=""/>
        <p:cNvGrpSpPr/>
        <p:nvPr/>
      </p:nvGrpSpPr>
      <p:grpSpPr>
        <a:xfrm>
          <a:off x="0" y="0"/>
          <a:ext cx="0" cy="0"/>
          <a:chOff x="0" y="0"/>
          <a:chExt cx="0" cy="0"/>
        </a:xfrm>
      </p:grpSpPr>
      <p:sp>
        <p:nvSpPr>
          <p:cNvPr id="33" name="Shape 33"/>
          <p:cNvSpPr>
            <a:spLocks noGrp="1"/>
          </p:cNvSpPr>
          <p:nvPr>
            <p:ph type="sldNum" sz="quarter" idx="2"/>
          </p:nvPr>
        </p:nvSpPr>
        <p:spPr>
          <a:xfrm>
            <a:off x="8737600" y="6398260"/>
            <a:ext cx="2844800" cy="307339"/>
          </a:xfrm>
          <a:prstGeom prst="rect">
            <a:avLst/>
          </a:prstGeom>
        </p:spPr>
        <p:txBody>
          <a:bodyPr anchor="b"/>
          <a:lstStyle>
            <a:lvl1pPr>
              <a:defRPr sz="1200">
                <a:latin typeface="Arial Black"/>
                <a:ea typeface="Arial Black"/>
                <a:cs typeface="Arial Black"/>
                <a:sym typeface="Arial Black"/>
              </a:defRPr>
            </a:lvl1pPr>
          </a:lstStyle>
          <a:p>
            <a:pPr lvl="0"/>
            <a:fld id="{86CB4B4D-7CA3-9044-876B-883B54F8677D}" type="slidenum">
              <a:t>‹#›</a:t>
            </a:fld>
            <a:endParaRPr/>
          </a:p>
        </p:txBody>
      </p:sp>
      <p:pic>
        <p:nvPicPr>
          <p:cNvPr id="2" name="Picture 1">
            <a:extLst>
              <a:ext uri="{FF2B5EF4-FFF2-40B4-BE49-F238E27FC236}">
                <a16:creationId xmlns:a16="http://schemas.microsoft.com/office/drawing/2014/main" id="{3D2D5D9D-8D24-48E8-B35F-D9CFED2940E0}"/>
              </a:ext>
            </a:extLst>
          </p:cNvPr>
          <p:cNvPicPr>
            <a:picLocks noChangeAspect="1"/>
          </p:cNvPicPr>
          <p:nvPr userDrawn="1"/>
        </p:nvPicPr>
        <p:blipFill>
          <a:blip r:embed="rId2"/>
          <a:stretch>
            <a:fillRect/>
          </a:stretch>
        </p:blipFill>
        <p:spPr>
          <a:xfrm>
            <a:off x="10694960" y="5373216"/>
            <a:ext cx="1497040" cy="1484784"/>
          </a:xfrm>
          <a:prstGeom prst="rect">
            <a:avLst/>
          </a:prstGeom>
        </p:spPr>
      </p:pic>
    </p:spTree>
    <p:extLst>
      <p:ext uri="{BB962C8B-B14F-4D97-AF65-F5344CB8AC3E}">
        <p14:creationId xmlns:p14="http://schemas.microsoft.com/office/powerpoint/2010/main" val="2317485476"/>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5_Default">
    <p:spTree>
      <p:nvGrpSpPr>
        <p:cNvPr id="1" name=""/>
        <p:cNvGrpSpPr/>
        <p:nvPr/>
      </p:nvGrpSpPr>
      <p:grpSpPr>
        <a:xfrm>
          <a:off x="0" y="0"/>
          <a:ext cx="0" cy="0"/>
          <a:chOff x="0" y="0"/>
          <a:chExt cx="0" cy="0"/>
        </a:xfrm>
      </p:grpSpPr>
      <p:sp>
        <p:nvSpPr>
          <p:cNvPr id="33" name="Shape 33"/>
          <p:cNvSpPr>
            <a:spLocks noGrp="1"/>
          </p:cNvSpPr>
          <p:nvPr>
            <p:ph type="sldNum" sz="quarter" idx="2"/>
          </p:nvPr>
        </p:nvSpPr>
        <p:spPr>
          <a:xfrm>
            <a:off x="8737600" y="6398260"/>
            <a:ext cx="2844800" cy="307339"/>
          </a:xfrm>
          <a:prstGeom prst="rect">
            <a:avLst/>
          </a:prstGeom>
        </p:spPr>
        <p:txBody>
          <a:bodyPr anchor="b"/>
          <a:lstStyle>
            <a:lvl1pPr>
              <a:defRPr sz="1200">
                <a:latin typeface="Arial Black"/>
                <a:ea typeface="Arial Black"/>
                <a:cs typeface="Arial Black"/>
                <a:sym typeface="Arial Black"/>
              </a:defRPr>
            </a:lvl1pPr>
          </a:lstStyle>
          <a:p>
            <a:pPr lvl="0"/>
            <a:fld id="{86CB4B4D-7CA3-9044-876B-883B54F8677D}" type="slidenum">
              <a:t>‹#›</a:t>
            </a:fld>
            <a:endParaRPr/>
          </a:p>
        </p:txBody>
      </p:sp>
      <p:pic>
        <p:nvPicPr>
          <p:cNvPr id="2" name="Picture 1">
            <a:extLst>
              <a:ext uri="{FF2B5EF4-FFF2-40B4-BE49-F238E27FC236}">
                <a16:creationId xmlns:a16="http://schemas.microsoft.com/office/drawing/2014/main" id="{3D2D5D9D-8D24-48E8-B35F-D9CFED2940E0}"/>
              </a:ext>
            </a:extLst>
          </p:cNvPr>
          <p:cNvPicPr>
            <a:picLocks noChangeAspect="1"/>
          </p:cNvPicPr>
          <p:nvPr userDrawn="1"/>
        </p:nvPicPr>
        <p:blipFill>
          <a:blip r:embed="rId2"/>
          <a:stretch>
            <a:fillRect/>
          </a:stretch>
        </p:blipFill>
        <p:spPr>
          <a:xfrm>
            <a:off x="10694960" y="5373216"/>
            <a:ext cx="1497040" cy="1484784"/>
          </a:xfrm>
          <a:prstGeom prst="rect">
            <a:avLst/>
          </a:prstGeom>
        </p:spPr>
      </p:pic>
    </p:spTree>
    <p:extLst>
      <p:ext uri="{BB962C8B-B14F-4D97-AF65-F5344CB8AC3E}">
        <p14:creationId xmlns:p14="http://schemas.microsoft.com/office/powerpoint/2010/main" val="3196620239"/>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439CBE51-6D78-4497-B2AE-6C60AB193B90}"/>
              </a:ext>
            </a:extLst>
          </p:cNvPr>
          <p:cNvSpPr/>
          <p:nvPr/>
        </p:nvSpPr>
        <p:spPr>
          <a:xfrm>
            <a:off x="0" y="4664075"/>
            <a:ext cx="12200467"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p>
        </p:txBody>
      </p:sp>
      <p:grpSp>
        <p:nvGrpSpPr>
          <p:cNvPr id="5" name="Group 15">
            <a:extLst>
              <a:ext uri="{FF2B5EF4-FFF2-40B4-BE49-F238E27FC236}">
                <a16:creationId xmlns:a16="http://schemas.microsoft.com/office/drawing/2014/main" id="{716E06B5-CD40-4782-851C-EA0AFB3872D1}"/>
              </a:ext>
            </a:extLst>
          </p:cNvPr>
          <p:cNvGrpSpPr>
            <a:grpSpLocks/>
          </p:cNvGrpSpPr>
          <p:nvPr/>
        </p:nvGrpSpPr>
        <p:grpSpPr bwMode="auto">
          <a:xfrm>
            <a:off x="-4233" y="4953000"/>
            <a:ext cx="12196233" cy="1911350"/>
            <a:chOff x="-3765" y="4832896"/>
            <a:chExt cx="9147765" cy="2032192"/>
          </a:xfrm>
        </p:grpSpPr>
        <p:sp>
          <p:nvSpPr>
            <p:cNvPr id="6" name="Freeform 15">
              <a:extLst>
                <a:ext uri="{FF2B5EF4-FFF2-40B4-BE49-F238E27FC236}">
                  <a16:creationId xmlns:a16="http://schemas.microsoft.com/office/drawing/2014/main" id="{40878F43-B13D-4992-B6A0-17A6399415FB}"/>
                </a:ext>
              </a:extLst>
            </p:cNvPr>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sz="1800">
                <a:latin typeface="Arial" charset="0"/>
              </a:endParaRPr>
            </a:p>
          </p:txBody>
        </p:sp>
        <p:sp>
          <p:nvSpPr>
            <p:cNvPr id="7" name="Freeform 18">
              <a:extLst>
                <a:ext uri="{FF2B5EF4-FFF2-40B4-BE49-F238E27FC236}">
                  <a16:creationId xmlns:a16="http://schemas.microsoft.com/office/drawing/2014/main" id="{96963C63-ECA1-4F7F-846E-CF3AB2C88492}"/>
                </a:ext>
              </a:extLst>
            </p:cNvPr>
            <p:cNvSpPr>
              <a:spLocks/>
            </p:cNvSpPr>
            <p:nvPr/>
          </p:nvSpPr>
          <p:spPr bwMode="auto">
            <a:xfrm>
              <a:off x="35443" y="5135526"/>
              <a:ext cx="9108557" cy="838200"/>
            </a:xfrm>
            <a:custGeom>
              <a:avLst/>
              <a:gdLst>
                <a:gd name="T0" fmla="*/ 0 w 5760"/>
                <a:gd name="T1" fmla="*/ 0 h 528"/>
                <a:gd name="T2" fmla="*/ 2147483646 w 5760"/>
                <a:gd name="T3" fmla="*/ 0 h 528"/>
                <a:gd name="T4" fmla="*/ 2147483646 w 5760"/>
                <a:gd name="T5" fmla="*/ 2147483646 h 528"/>
                <a:gd name="T6" fmla="*/ 2147483646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GB" sz="1800"/>
            </a:p>
          </p:txBody>
        </p:sp>
        <p:sp>
          <p:nvSpPr>
            <p:cNvPr id="8" name="Freeform 18">
              <a:extLst>
                <a:ext uri="{FF2B5EF4-FFF2-40B4-BE49-F238E27FC236}">
                  <a16:creationId xmlns:a16="http://schemas.microsoft.com/office/drawing/2014/main" id="{F4F137A9-946B-47B2-9191-9FEF94D70DDD}"/>
                </a:ext>
              </a:extLst>
            </p:cNvPr>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p>
          </p:txBody>
        </p:sp>
        <p:cxnSp>
          <p:nvCxnSpPr>
            <p:cNvPr id="10" name="Straight Connector 9">
              <a:extLst>
                <a:ext uri="{FF2B5EF4-FFF2-40B4-BE49-F238E27FC236}">
                  <a16:creationId xmlns:a16="http://schemas.microsoft.com/office/drawing/2014/main" id="{4FED880D-1E3D-4E3B-9718-8D4C4C663ACC}"/>
                </a:ext>
              </a:extLst>
            </p:cNvPr>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914400" y="1752602"/>
            <a:ext cx="103632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a:t>Click to edit Master title style</a:t>
            </a:r>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11" name="Date Placeholder 29">
            <a:extLst>
              <a:ext uri="{FF2B5EF4-FFF2-40B4-BE49-F238E27FC236}">
                <a16:creationId xmlns:a16="http://schemas.microsoft.com/office/drawing/2014/main" id="{C9CF724F-A3B7-42DB-AF01-FAD199F88733}"/>
              </a:ext>
            </a:extLst>
          </p:cNvPr>
          <p:cNvSpPr>
            <a:spLocks noGrp="1"/>
          </p:cNvSpPr>
          <p:nvPr>
            <p:ph type="dt" sz="half" idx="10"/>
          </p:nvPr>
        </p:nvSpPr>
        <p:spPr/>
        <p:txBody>
          <a:bodyPr/>
          <a:lstStyle>
            <a:lvl1pPr>
              <a:defRPr>
                <a:solidFill>
                  <a:srgbClr val="FFFFFF"/>
                </a:solidFill>
              </a:defRPr>
            </a:lvl1pPr>
            <a:extLst/>
          </a:lstStyle>
          <a:p>
            <a:pPr>
              <a:defRPr/>
            </a:pPr>
            <a:endParaRPr lang="en-US"/>
          </a:p>
        </p:txBody>
      </p:sp>
      <p:sp>
        <p:nvSpPr>
          <p:cNvPr id="12" name="Footer Placeholder 18">
            <a:extLst>
              <a:ext uri="{FF2B5EF4-FFF2-40B4-BE49-F238E27FC236}">
                <a16:creationId xmlns:a16="http://schemas.microsoft.com/office/drawing/2014/main" id="{E66DA8DB-6EE0-4492-A242-59501E0063B3}"/>
              </a:ext>
            </a:extLst>
          </p:cNvPr>
          <p:cNvSpPr>
            <a:spLocks noGrp="1"/>
          </p:cNvSpPr>
          <p:nvPr>
            <p:ph type="ftr" sz="quarter" idx="11"/>
          </p:nvPr>
        </p:nvSpPr>
        <p:spPr/>
        <p:txBody>
          <a:bodyPr/>
          <a:lstStyle>
            <a:lvl1pPr>
              <a:defRPr>
                <a:solidFill>
                  <a:schemeClr val="accent1">
                    <a:tint val="20000"/>
                  </a:schemeClr>
                </a:solidFill>
              </a:defRPr>
            </a:lvl1pPr>
            <a:extLst/>
          </a:lstStyle>
          <a:p>
            <a:pPr>
              <a:defRPr/>
            </a:pPr>
            <a:r>
              <a:rPr lang="en-US"/>
              <a:t>G</a:t>
            </a:r>
          </a:p>
        </p:txBody>
      </p:sp>
      <p:sp>
        <p:nvSpPr>
          <p:cNvPr id="13" name="Slide Number Placeholder 26">
            <a:extLst>
              <a:ext uri="{FF2B5EF4-FFF2-40B4-BE49-F238E27FC236}">
                <a16:creationId xmlns:a16="http://schemas.microsoft.com/office/drawing/2014/main" id="{5C371C7D-4A71-4387-A208-CB1066C39566}"/>
              </a:ext>
            </a:extLst>
          </p:cNvPr>
          <p:cNvSpPr>
            <a:spLocks noGrp="1"/>
          </p:cNvSpPr>
          <p:nvPr>
            <p:ph type="sldNum" sz="quarter" idx="12"/>
          </p:nvPr>
        </p:nvSpPr>
        <p:spPr/>
        <p:txBody>
          <a:bodyPr/>
          <a:lstStyle>
            <a:lvl1pPr>
              <a:defRPr>
                <a:solidFill>
                  <a:srgbClr val="FFFFFF"/>
                </a:solidFill>
              </a:defRPr>
            </a:lvl1pPr>
          </a:lstStyle>
          <a:p>
            <a:pPr>
              <a:defRPr/>
            </a:pPr>
            <a:fld id="{8EFB3348-2A5C-4495-A542-78EBC3E4F654}" type="slidenum">
              <a:rPr lang="en-US" altLang="en-US"/>
              <a:pPr>
                <a:defRPr/>
              </a:pPr>
              <a:t>‹#›</a:t>
            </a:fld>
            <a:endParaRPr lang="en-US" altLang="en-US"/>
          </a:p>
        </p:txBody>
      </p:sp>
      <p:pic>
        <p:nvPicPr>
          <p:cNvPr id="14" name="Picture 13">
            <a:extLst>
              <a:ext uri="{FF2B5EF4-FFF2-40B4-BE49-F238E27FC236}">
                <a16:creationId xmlns:a16="http://schemas.microsoft.com/office/drawing/2014/main" id="{691A2B65-52D8-425B-9894-E7602C6BA994}"/>
              </a:ext>
            </a:extLst>
          </p:cNvPr>
          <p:cNvPicPr>
            <a:picLocks noChangeAspect="1"/>
          </p:cNvPicPr>
          <p:nvPr userDrawn="1"/>
        </p:nvPicPr>
        <p:blipFill>
          <a:blip r:embed="rId3"/>
          <a:stretch>
            <a:fillRect/>
          </a:stretch>
        </p:blipFill>
        <p:spPr>
          <a:xfrm>
            <a:off x="10694960" y="5373216"/>
            <a:ext cx="1497040" cy="1484784"/>
          </a:xfrm>
          <a:prstGeom prst="rect">
            <a:avLst/>
          </a:prstGeom>
        </p:spPr>
      </p:pic>
    </p:spTree>
    <p:extLst>
      <p:ext uri="{BB962C8B-B14F-4D97-AF65-F5344CB8AC3E}">
        <p14:creationId xmlns:p14="http://schemas.microsoft.com/office/powerpoint/2010/main" val="2023177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 preserve="1">
  <p:cSld name="7_Default">
    <p:spTree>
      <p:nvGrpSpPr>
        <p:cNvPr id="1" name=""/>
        <p:cNvGrpSpPr/>
        <p:nvPr/>
      </p:nvGrpSpPr>
      <p:grpSpPr>
        <a:xfrm>
          <a:off x="0" y="0"/>
          <a:ext cx="0" cy="0"/>
          <a:chOff x="0" y="0"/>
          <a:chExt cx="0" cy="0"/>
        </a:xfrm>
      </p:grpSpPr>
      <p:sp>
        <p:nvSpPr>
          <p:cNvPr id="33" name="Shape 33"/>
          <p:cNvSpPr>
            <a:spLocks noGrp="1"/>
          </p:cNvSpPr>
          <p:nvPr>
            <p:ph type="sldNum" sz="quarter" idx="2"/>
          </p:nvPr>
        </p:nvSpPr>
        <p:spPr>
          <a:xfrm>
            <a:off x="8737600" y="6398260"/>
            <a:ext cx="2844800" cy="307339"/>
          </a:xfrm>
          <a:prstGeom prst="rect">
            <a:avLst/>
          </a:prstGeom>
        </p:spPr>
        <p:txBody>
          <a:bodyPr anchor="b"/>
          <a:lstStyle>
            <a:lvl1pPr>
              <a:defRPr sz="1200">
                <a:latin typeface="Arial Black"/>
                <a:ea typeface="Arial Black"/>
                <a:cs typeface="Arial Black"/>
                <a:sym typeface="Arial Black"/>
              </a:defRPr>
            </a:lvl1pPr>
          </a:lstStyle>
          <a:p>
            <a:pPr lvl="0"/>
            <a:fld id="{86CB4B4D-7CA3-9044-876B-883B54F8677D}" type="slidenum">
              <a:t>‹#›</a:t>
            </a:fld>
            <a:endParaRPr/>
          </a:p>
        </p:txBody>
      </p:sp>
      <p:pic>
        <p:nvPicPr>
          <p:cNvPr id="2" name="Picture 1">
            <a:extLst>
              <a:ext uri="{FF2B5EF4-FFF2-40B4-BE49-F238E27FC236}">
                <a16:creationId xmlns:a16="http://schemas.microsoft.com/office/drawing/2014/main" id="{3D2D5D9D-8D24-48E8-B35F-D9CFED2940E0}"/>
              </a:ext>
            </a:extLst>
          </p:cNvPr>
          <p:cNvPicPr>
            <a:picLocks noChangeAspect="1"/>
          </p:cNvPicPr>
          <p:nvPr userDrawn="1"/>
        </p:nvPicPr>
        <p:blipFill>
          <a:blip r:embed="rId2"/>
          <a:stretch>
            <a:fillRect/>
          </a:stretch>
        </p:blipFill>
        <p:spPr>
          <a:xfrm>
            <a:off x="10694960" y="5373216"/>
            <a:ext cx="1497040" cy="1484784"/>
          </a:xfrm>
          <a:prstGeom prst="rect">
            <a:avLst/>
          </a:prstGeom>
        </p:spPr>
      </p:pic>
    </p:spTree>
    <p:extLst>
      <p:ext uri="{BB962C8B-B14F-4D97-AF65-F5344CB8AC3E}">
        <p14:creationId xmlns:p14="http://schemas.microsoft.com/office/powerpoint/2010/main" val="1911572062"/>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9">
            <a:extLst>
              <a:ext uri="{FF2B5EF4-FFF2-40B4-BE49-F238E27FC236}">
                <a16:creationId xmlns:a16="http://schemas.microsoft.com/office/drawing/2014/main" id="{971B259F-D4CB-4C26-B4B8-D463D1130527}"/>
              </a:ext>
            </a:extLst>
          </p:cNvPr>
          <p:cNvSpPr>
            <a:spLocks noGrp="1"/>
          </p:cNvSpPr>
          <p:nvPr>
            <p:ph type="dt" sz="half" idx="10"/>
          </p:nvPr>
        </p:nvSpPr>
        <p:spPr/>
        <p:txBody>
          <a:bodyPr/>
          <a:lstStyle>
            <a:lvl1pPr>
              <a:defRPr/>
            </a:lvl1pPr>
          </a:lstStyle>
          <a:p>
            <a:pPr>
              <a:defRPr/>
            </a:pPr>
            <a:endParaRPr lang="en-US"/>
          </a:p>
        </p:txBody>
      </p:sp>
      <p:sp>
        <p:nvSpPr>
          <p:cNvPr id="5" name="Footer Placeholder 21">
            <a:extLst>
              <a:ext uri="{FF2B5EF4-FFF2-40B4-BE49-F238E27FC236}">
                <a16:creationId xmlns:a16="http://schemas.microsoft.com/office/drawing/2014/main" id="{59616F59-5D02-47B3-8A00-32FFA333AB8C}"/>
              </a:ext>
            </a:extLst>
          </p:cNvPr>
          <p:cNvSpPr>
            <a:spLocks noGrp="1"/>
          </p:cNvSpPr>
          <p:nvPr>
            <p:ph type="ftr" sz="quarter" idx="11"/>
          </p:nvPr>
        </p:nvSpPr>
        <p:spPr/>
        <p:txBody>
          <a:bodyPr/>
          <a:lstStyle>
            <a:lvl1pPr>
              <a:defRPr/>
            </a:lvl1pPr>
          </a:lstStyle>
          <a:p>
            <a:pPr>
              <a:defRPr/>
            </a:pPr>
            <a:r>
              <a:rPr lang="en-US"/>
              <a:t>G</a:t>
            </a:r>
          </a:p>
        </p:txBody>
      </p:sp>
      <p:sp>
        <p:nvSpPr>
          <p:cNvPr id="6" name="Slide Number Placeholder 17">
            <a:extLst>
              <a:ext uri="{FF2B5EF4-FFF2-40B4-BE49-F238E27FC236}">
                <a16:creationId xmlns:a16="http://schemas.microsoft.com/office/drawing/2014/main" id="{67912CD5-4149-42FF-A63F-B80A87739BE6}"/>
              </a:ext>
            </a:extLst>
          </p:cNvPr>
          <p:cNvSpPr>
            <a:spLocks noGrp="1"/>
          </p:cNvSpPr>
          <p:nvPr>
            <p:ph type="sldNum" sz="quarter" idx="12"/>
          </p:nvPr>
        </p:nvSpPr>
        <p:spPr/>
        <p:txBody>
          <a:bodyPr/>
          <a:lstStyle>
            <a:lvl1pPr>
              <a:defRPr/>
            </a:lvl1pPr>
          </a:lstStyle>
          <a:p>
            <a:pPr>
              <a:defRPr/>
            </a:pPr>
            <a:fld id="{609A8D16-6B7E-431A-84E8-D62BB3A2C750}" type="slidenum">
              <a:rPr lang="en-US" altLang="en-US"/>
              <a:pPr>
                <a:defRPr/>
              </a:pPr>
              <a:t>‹#›</a:t>
            </a:fld>
            <a:endParaRPr lang="en-US" altLang="en-US"/>
          </a:p>
        </p:txBody>
      </p:sp>
      <p:pic>
        <p:nvPicPr>
          <p:cNvPr id="2" name="Picture 1">
            <a:extLst>
              <a:ext uri="{FF2B5EF4-FFF2-40B4-BE49-F238E27FC236}">
                <a16:creationId xmlns:a16="http://schemas.microsoft.com/office/drawing/2014/main" id="{79A88D2A-0A34-40AB-A6C7-0654B8F4947C}"/>
              </a:ext>
            </a:extLst>
          </p:cNvPr>
          <p:cNvPicPr>
            <a:picLocks noChangeAspect="1"/>
          </p:cNvPicPr>
          <p:nvPr userDrawn="1"/>
        </p:nvPicPr>
        <p:blipFill>
          <a:blip r:embed="rId2"/>
          <a:stretch>
            <a:fillRect/>
          </a:stretch>
        </p:blipFill>
        <p:spPr>
          <a:xfrm>
            <a:off x="10696320" y="5370448"/>
            <a:ext cx="1495681" cy="1487553"/>
          </a:xfrm>
          <a:prstGeom prst="rect">
            <a:avLst/>
          </a:prstGeom>
        </p:spPr>
      </p:pic>
    </p:spTree>
    <p:extLst>
      <p:ext uri="{BB962C8B-B14F-4D97-AF65-F5344CB8AC3E}">
        <p14:creationId xmlns:p14="http://schemas.microsoft.com/office/powerpoint/2010/main" val="4695054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Chevron 10">
            <a:extLst>
              <a:ext uri="{FF2B5EF4-FFF2-40B4-BE49-F238E27FC236}">
                <a16:creationId xmlns:a16="http://schemas.microsoft.com/office/drawing/2014/main" id="{31263B7D-E57D-4302-BBB5-E6C19461D488}"/>
              </a:ext>
            </a:extLst>
          </p:cNvPr>
          <p:cNvSpPr/>
          <p:nvPr/>
        </p:nvSpPr>
        <p:spPr>
          <a:xfrm>
            <a:off x="4849284" y="3005138"/>
            <a:ext cx="243416"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sz="1800"/>
          </a:p>
        </p:txBody>
      </p:sp>
      <p:sp>
        <p:nvSpPr>
          <p:cNvPr id="5" name="Chevron 11">
            <a:extLst>
              <a:ext uri="{FF2B5EF4-FFF2-40B4-BE49-F238E27FC236}">
                <a16:creationId xmlns:a16="http://schemas.microsoft.com/office/drawing/2014/main" id="{D3DA6B0A-0C9B-4FB4-BD7B-E0853E2305FF}"/>
              </a:ext>
            </a:extLst>
          </p:cNvPr>
          <p:cNvSpPr/>
          <p:nvPr/>
        </p:nvSpPr>
        <p:spPr>
          <a:xfrm>
            <a:off x="4599518" y="3005138"/>
            <a:ext cx="24553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sz="1800"/>
          </a:p>
        </p:txBody>
      </p:sp>
      <p:sp>
        <p:nvSpPr>
          <p:cNvPr id="2" name="Title 1"/>
          <p:cNvSpPr>
            <a:spLocks noGrp="1"/>
          </p:cNvSpPr>
          <p:nvPr>
            <p:ph type="title"/>
          </p:nvPr>
        </p:nvSpPr>
        <p:spPr>
          <a:xfrm>
            <a:off x="963168" y="1059712"/>
            <a:ext cx="103632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a:t>Click to edit Master title style</a:t>
            </a:r>
          </a:p>
        </p:txBody>
      </p:sp>
      <p:sp>
        <p:nvSpPr>
          <p:cNvPr id="3" name="Text Placeholder 2"/>
          <p:cNvSpPr>
            <a:spLocks noGrp="1"/>
          </p:cNvSpPr>
          <p:nvPr>
            <p:ph type="body" idx="1"/>
          </p:nvPr>
        </p:nvSpPr>
        <p:spPr>
          <a:xfrm>
            <a:off x="5230284" y="2931712"/>
            <a:ext cx="6096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6" name="Date Placeholder 3">
            <a:extLst>
              <a:ext uri="{FF2B5EF4-FFF2-40B4-BE49-F238E27FC236}">
                <a16:creationId xmlns:a16="http://schemas.microsoft.com/office/drawing/2014/main" id="{16F07D9A-6B80-477B-B464-03FD8E2A0313}"/>
              </a:ext>
            </a:extLst>
          </p:cNvPr>
          <p:cNvSpPr>
            <a:spLocks noGrp="1"/>
          </p:cNvSpPr>
          <p:nvPr>
            <p:ph type="dt" sz="half" idx="10"/>
          </p:nvPr>
        </p:nvSpPr>
        <p:spPr/>
        <p:txBody>
          <a:bodyPr/>
          <a:lstStyle>
            <a:lvl1pPr>
              <a:defRPr/>
            </a:lvl1pPr>
            <a:extLst/>
          </a:lstStyle>
          <a:p>
            <a:pPr>
              <a:defRPr/>
            </a:pPr>
            <a:endParaRPr lang="en-US"/>
          </a:p>
        </p:txBody>
      </p:sp>
      <p:sp>
        <p:nvSpPr>
          <p:cNvPr id="7" name="Footer Placeholder 4">
            <a:extLst>
              <a:ext uri="{FF2B5EF4-FFF2-40B4-BE49-F238E27FC236}">
                <a16:creationId xmlns:a16="http://schemas.microsoft.com/office/drawing/2014/main" id="{09F07F89-B6B1-45C1-99F0-93FA02CD7A53}"/>
              </a:ext>
            </a:extLst>
          </p:cNvPr>
          <p:cNvSpPr>
            <a:spLocks noGrp="1"/>
          </p:cNvSpPr>
          <p:nvPr>
            <p:ph type="ftr" sz="quarter" idx="11"/>
          </p:nvPr>
        </p:nvSpPr>
        <p:spPr/>
        <p:txBody>
          <a:bodyPr/>
          <a:lstStyle>
            <a:lvl1pPr>
              <a:defRPr/>
            </a:lvl1pPr>
            <a:extLst/>
          </a:lstStyle>
          <a:p>
            <a:pPr>
              <a:defRPr/>
            </a:pPr>
            <a:r>
              <a:rPr lang="en-US"/>
              <a:t>G</a:t>
            </a:r>
          </a:p>
        </p:txBody>
      </p:sp>
      <p:sp>
        <p:nvSpPr>
          <p:cNvPr id="8" name="Slide Number Placeholder 5">
            <a:extLst>
              <a:ext uri="{FF2B5EF4-FFF2-40B4-BE49-F238E27FC236}">
                <a16:creationId xmlns:a16="http://schemas.microsoft.com/office/drawing/2014/main" id="{B0CF406A-BBCE-446D-8435-BAF3D4BA4FBA}"/>
              </a:ext>
            </a:extLst>
          </p:cNvPr>
          <p:cNvSpPr>
            <a:spLocks noGrp="1"/>
          </p:cNvSpPr>
          <p:nvPr>
            <p:ph type="sldNum" sz="quarter" idx="12"/>
          </p:nvPr>
        </p:nvSpPr>
        <p:spPr/>
        <p:txBody>
          <a:bodyPr/>
          <a:lstStyle>
            <a:lvl1pPr>
              <a:defRPr/>
            </a:lvl1pPr>
          </a:lstStyle>
          <a:p>
            <a:pPr>
              <a:defRPr/>
            </a:pPr>
            <a:fld id="{949FE89A-8569-4096-9CB3-9063A0D3A24E}" type="slidenum">
              <a:rPr lang="en-US" altLang="en-US"/>
              <a:pPr>
                <a:defRPr/>
              </a:pPr>
              <a:t>‹#›</a:t>
            </a:fld>
            <a:endParaRPr lang="en-US" altLang="en-US"/>
          </a:p>
        </p:txBody>
      </p:sp>
    </p:spTree>
    <p:extLst>
      <p:ext uri="{BB962C8B-B14F-4D97-AF65-F5344CB8AC3E}">
        <p14:creationId xmlns:p14="http://schemas.microsoft.com/office/powerpoint/2010/main" val="15254663"/>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rtlCol="0"/>
          <a:lstStyle/>
          <a:p>
            <a:r>
              <a:rPr lang="en-US"/>
              <a:t>Click to edit Master title style</a:t>
            </a:r>
          </a:p>
        </p:txBody>
      </p:sp>
      <p:sp>
        <p:nvSpPr>
          <p:cNvPr id="5" name="Date Placeholder 4">
            <a:extLst>
              <a:ext uri="{FF2B5EF4-FFF2-40B4-BE49-F238E27FC236}">
                <a16:creationId xmlns:a16="http://schemas.microsoft.com/office/drawing/2014/main" id="{FF369452-58E5-4E0B-A3A7-623D07046E2F}"/>
              </a:ext>
            </a:extLst>
          </p:cNvPr>
          <p:cNvSpPr>
            <a:spLocks noGrp="1"/>
          </p:cNvSpPr>
          <p:nvPr>
            <p:ph type="dt" sz="half" idx="10"/>
          </p:nvPr>
        </p:nvSpPr>
        <p:spPr/>
        <p:txBody>
          <a:bodyPr/>
          <a:lstStyle>
            <a:lvl1pPr>
              <a:defRPr/>
            </a:lvl1pPr>
            <a:extLst/>
          </a:lstStyle>
          <a:p>
            <a:pPr>
              <a:defRPr/>
            </a:pPr>
            <a:endParaRPr lang="en-US"/>
          </a:p>
        </p:txBody>
      </p:sp>
      <p:sp>
        <p:nvSpPr>
          <p:cNvPr id="6" name="Footer Placeholder 5">
            <a:extLst>
              <a:ext uri="{FF2B5EF4-FFF2-40B4-BE49-F238E27FC236}">
                <a16:creationId xmlns:a16="http://schemas.microsoft.com/office/drawing/2014/main" id="{653E15FA-7C95-4533-84EC-A712285E4818}"/>
              </a:ext>
            </a:extLst>
          </p:cNvPr>
          <p:cNvSpPr>
            <a:spLocks noGrp="1"/>
          </p:cNvSpPr>
          <p:nvPr>
            <p:ph type="ftr" sz="quarter" idx="11"/>
          </p:nvPr>
        </p:nvSpPr>
        <p:spPr/>
        <p:txBody>
          <a:bodyPr/>
          <a:lstStyle>
            <a:lvl1pPr>
              <a:defRPr/>
            </a:lvl1pPr>
            <a:extLst/>
          </a:lstStyle>
          <a:p>
            <a:pPr>
              <a:defRPr/>
            </a:pPr>
            <a:r>
              <a:rPr lang="en-US"/>
              <a:t>G</a:t>
            </a:r>
          </a:p>
        </p:txBody>
      </p:sp>
      <p:sp>
        <p:nvSpPr>
          <p:cNvPr id="7" name="Slide Number Placeholder 6">
            <a:extLst>
              <a:ext uri="{FF2B5EF4-FFF2-40B4-BE49-F238E27FC236}">
                <a16:creationId xmlns:a16="http://schemas.microsoft.com/office/drawing/2014/main" id="{E98F77E4-B387-4FC3-9FF1-B2E44F71D142}"/>
              </a:ext>
            </a:extLst>
          </p:cNvPr>
          <p:cNvSpPr>
            <a:spLocks noGrp="1"/>
          </p:cNvSpPr>
          <p:nvPr>
            <p:ph type="sldNum" sz="quarter" idx="12"/>
          </p:nvPr>
        </p:nvSpPr>
        <p:spPr/>
        <p:txBody>
          <a:bodyPr/>
          <a:lstStyle>
            <a:lvl1pPr>
              <a:defRPr/>
            </a:lvl1pPr>
          </a:lstStyle>
          <a:p>
            <a:pPr>
              <a:defRPr/>
            </a:pPr>
            <a:fld id="{AF95410F-8617-48AA-AD8A-FEE05AB0BC5C}" type="slidenum">
              <a:rPr lang="en-US" altLang="en-US"/>
              <a:pPr>
                <a:defRPr/>
              </a:pPr>
              <a:t>‹#›</a:t>
            </a:fld>
            <a:endParaRPr lang="en-US" altLang="en-US"/>
          </a:p>
        </p:txBody>
      </p:sp>
    </p:spTree>
    <p:extLst>
      <p:ext uri="{BB962C8B-B14F-4D97-AF65-F5344CB8AC3E}">
        <p14:creationId xmlns:p14="http://schemas.microsoft.com/office/powerpoint/2010/main" val="3853155563"/>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338CC42-C687-4618-B359-CC2B660A911B}"/>
              </a:ext>
            </a:extLst>
          </p:cNvPr>
          <p:cNvSpPr>
            <a:spLocks noGrp="1"/>
          </p:cNvSpPr>
          <p:nvPr>
            <p:ph type="dt" sz="half" idx="10"/>
          </p:nvPr>
        </p:nvSpPr>
        <p:spPr/>
        <p:txBody>
          <a:bodyPr/>
          <a:lstStyle>
            <a:lvl1pPr>
              <a:defRPr/>
            </a:lvl1pPr>
            <a:extLst/>
          </a:lstStyle>
          <a:p>
            <a:pPr>
              <a:defRPr/>
            </a:pPr>
            <a:endParaRPr lang="en-US"/>
          </a:p>
        </p:txBody>
      </p:sp>
      <p:sp>
        <p:nvSpPr>
          <p:cNvPr id="8" name="Footer Placeholder 7">
            <a:extLst>
              <a:ext uri="{FF2B5EF4-FFF2-40B4-BE49-F238E27FC236}">
                <a16:creationId xmlns:a16="http://schemas.microsoft.com/office/drawing/2014/main" id="{1A145A68-CF5C-47A5-9332-8E5B35330928}"/>
              </a:ext>
            </a:extLst>
          </p:cNvPr>
          <p:cNvSpPr>
            <a:spLocks noGrp="1"/>
          </p:cNvSpPr>
          <p:nvPr>
            <p:ph type="ftr" sz="quarter" idx="11"/>
          </p:nvPr>
        </p:nvSpPr>
        <p:spPr/>
        <p:txBody>
          <a:bodyPr/>
          <a:lstStyle>
            <a:lvl1pPr>
              <a:defRPr/>
            </a:lvl1pPr>
            <a:extLst/>
          </a:lstStyle>
          <a:p>
            <a:pPr>
              <a:defRPr/>
            </a:pPr>
            <a:r>
              <a:rPr lang="en-US"/>
              <a:t>G</a:t>
            </a:r>
          </a:p>
        </p:txBody>
      </p:sp>
      <p:sp>
        <p:nvSpPr>
          <p:cNvPr id="9" name="Slide Number Placeholder 8">
            <a:extLst>
              <a:ext uri="{FF2B5EF4-FFF2-40B4-BE49-F238E27FC236}">
                <a16:creationId xmlns:a16="http://schemas.microsoft.com/office/drawing/2014/main" id="{290FD89E-EC7B-4138-ADF7-87BDC2B5D5C1}"/>
              </a:ext>
            </a:extLst>
          </p:cNvPr>
          <p:cNvSpPr>
            <a:spLocks noGrp="1"/>
          </p:cNvSpPr>
          <p:nvPr>
            <p:ph type="sldNum" sz="quarter" idx="12"/>
          </p:nvPr>
        </p:nvSpPr>
        <p:spPr/>
        <p:txBody>
          <a:bodyPr/>
          <a:lstStyle>
            <a:lvl1pPr>
              <a:defRPr/>
            </a:lvl1pPr>
          </a:lstStyle>
          <a:p>
            <a:pPr>
              <a:defRPr/>
            </a:pPr>
            <a:fld id="{9F96FA26-59F1-4A02-841C-B93EA783B587}" type="slidenum">
              <a:rPr lang="en-US" altLang="en-US"/>
              <a:pPr>
                <a:defRPr/>
              </a:pPr>
              <a:t>‹#›</a:t>
            </a:fld>
            <a:endParaRPr lang="en-US" altLang="en-US"/>
          </a:p>
        </p:txBody>
      </p:sp>
    </p:spTree>
    <p:extLst>
      <p:ext uri="{BB962C8B-B14F-4D97-AF65-F5344CB8AC3E}">
        <p14:creationId xmlns:p14="http://schemas.microsoft.com/office/powerpoint/2010/main" val="361900391"/>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B4AE409-7BF2-4F5C-B12D-64255C57378A}" type="datetimeFigureOut">
              <a:rPr lang="en-GB" smtClean="0"/>
              <a:t>16/06/2021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784A9B-BF8B-4F5E-A29D-A302352B135A}" type="slidenum">
              <a:rPr lang="en-GB" smtClean="0"/>
              <a:t>‹#›</a:t>
            </a:fld>
            <a:endParaRPr lang="en-GB"/>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3137" t="34771" r="2549" b="33473"/>
          <a:stretch/>
        </p:blipFill>
        <p:spPr>
          <a:xfrm>
            <a:off x="8737751" y="203815"/>
            <a:ext cx="3310813" cy="836092"/>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2831" y="203815"/>
            <a:ext cx="1270816" cy="1319694"/>
          </a:xfrm>
          <a:prstGeom prst="rect">
            <a:avLst/>
          </a:prstGeom>
        </p:spPr>
      </p:pic>
    </p:spTree>
    <p:extLst>
      <p:ext uri="{BB962C8B-B14F-4D97-AF65-F5344CB8AC3E}">
        <p14:creationId xmlns:p14="http://schemas.microsoft.com/office/powerpoint/2010/main" val="32247829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a:t>Click to edit Master title style</a:t>
            </a:r>
          </a:p>
        </p:txBody>
      </p:sp>
      <p:sp>
        <p:nvSpPr>
          <p:cNvPr id="3" name="Date Placeholder 2">
            <a:extLst>
              <a:ext uri="{FF2B5EF4-FFF2-40B4-BE49-F238E27FC236}">
                <a16:creationId xmlns:a16="http://schemas.microsoft.com/office/drawing/2014/main" id="{700DC454-C11A-45FF-A997-F1357B926584}"/>
              </a:ext>
            </a:extLst>
          </p:cNvPr>
          <p:cNvSpPr>
            <a:spLocks noGrp="1"/>
          </p:cNvSpPr>
          <p:nvPr>
            <p:ph type="dt" sz="half" idx="10"/>
          </p:nvPr>
        </p:nvSpPr>
        <p:spPr/>
        <p:txBody>
          <a:bodyPr/>
          <a:lstStyle>
            <a:lvl1pPr>
              <a:defRPr/>
            </a:lvl1pPr>
            <a:extLst/>
          </a:lstStyle>
          <a:p>
            <a:pPr>
              <a:defRPr/>
            </a:pPr>
            <a:endParaRPr lang="en-US"/>
          </a:p>
        </p:txBody>
      </p:sp>
      <p:sp>
        <p:nvSpPr>
          <p:cNvPr id="4" name="Footer Placeholder 3">
            <a:extLst>
              <a:ext uri="{FF2B5EF4-FFF2-40B4-BE49-F238E27FC236}">
                <a16:creationId xmlns:a16="http://schemas.microsoft.com/office/drawing/2014/main" id="{BC4385B4-D3A6-4281-B8CE-81A11C6D8BEB}"/>
              </a:ext>
            </a:extLst>
          </p:cNvPr>
          <p:cNvSpPr>
            <a:spLocks noGrp="1"/>
          </p:cNvSpPr>
          <p:nvPr>
            <p:ph type="ftr" sz="quarter" idx="11"/>
          </p:nvPr>
        </p:nvSpPr>
        <p:spPr/>
        <p:txBody>
          <a:bodyPr/>
          <a:lstStyle>
            <a:lvl1pPr>
              <a:defRPr/>
            </a:lvl1pPr>
            <a:extLst/>
          </a:lstStyle>
          <a:p>
            <a:pPr>
              <a:defRPr/>
            </a:pPr>
            <a:r>
              <a:rPr lang="en-US"/>
              <a:t>G</a:t>
            </a:r>
          </a:p>
        </p:txBody>
      </p:sp>
      <p:sp>
        <p:nvSpPr>
          <p:cNvPr id="5" name="Slide Number Placeholder 4">
            <a:extLst>
              <a:ext uri="{FF2B5EF4-FFF2-40B4-BE49-F238E27FC236}">
                <a16:creationId xmlns:a16="http://schemas.microsoft.com/office/drawing/2014/main" id="{015AE92E-3A72-40A2-B7A1-B8B40081FC03}"/>
              </a:ext>
            </a:extLst>
          </p:cNvPr>
          <p:cNvSpPr>
            <a:spLocks noGrp="1"/>
          </p:cNvSpPr>
          <p:nvPr>
            <p:ph type="sldNum" sz="quarter" idx="12"/>
          </p:nvPr>
        </p:nvSpPr>
        <p:spPr/>
        <p:txBody>
          <a:bodyPr/>
          <a:lstStyle>
            <a:lvl1pPr>
              <a:defRPr/>
            </a:lvl1pPr>
          </a:lstStyle>
          <a:p>
            <a:pPr>
              <a:defRPr/>
            </a:pPr>
            <a:fld id="{A9067FD3-9154-49B6-91FF-B11F5DF2196E}" type="slidenum">
              <a:rPr lang="en-US" altLang="en-US"/>
              <a:pPr>
                <a:defRPr/>
              </a:pPr>
              <a:t>‹#›</a:t>
            </a:fld>
            <a:endParaRPr lang="en-US" altLang="en-US"/>
          </a:p>
        </p:txBody>
      </p:sp>
    </p:spTree>
    <p:extLst>
      <p:ext uri="{BB962C8B-B14F-4D97-AF65-F5344CB8AC3E}">
        <p14:creationId xmlns:p14="http://schemas.microsoft.com/office/powerpoint/2010/main" val="3603037615"/>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a:extLst>
              <a:ext uri="{FF2B5EF4-FFF2-40B4-BE49-F238E27FC236}">
                <a16:creationId xmlns:a16="http://schemas.microsoft.com/office/drawing/2014/main" id="{A52388AD-3F20-4742-8DF5-F5AC3196A009}"/>
              </a:ext>
            </a:extLst>
          </p:cNvPr>
          <p:cNvSpPr>
            <a:spLocks noGrp="1"/>
          </p:cNvSpPr>
          <p:nvPr>
            <p:ph type="dt" sz="half" idx="10"/>
          </p:nvPr>
        </p:nvSpPr>
        <p:spPr/>
        <p:txBody>
          <a:bodyPr/>
          <a:lstStyle>
            <a:lvl1pPr>
              <a:defRPr/>
            </a:lvl1pPr>
          </a:lstStyle>
          <a:p>
            <a:pPr>
              <a:defRPr/>
            </a:pPr>
            <a:endParaRPr lang="en-US"/>
          </a:p>
        </p:txBody>
      </p:sp>
      <p:sp>
        <p:nvSpPr>
          <p:cNvPr id="3" name="Footer Placeholder 21">
            <a:extLst>
              <a:ext uri="{FF2B5EF4-FFF2-40B4-BE49-F238E27FC236}">
                <a16:creationId xmlns:a16="http://schemas.microsoft.com/office/drawing/2014/main" id="{CC76223A-3272-4864-8048-6E0CEA6CF917}"/>
              </a:ext>
            </a:extLst>
          </p:cNvPr>
          <p:cNvSpPr>
            <a:spLocks noGrp="1"/>
          </p:cNvSpPr>
          <p:nvPr>
            <p:ph type="ftr" sz="quarter" idx="11"/>
          </p:nvPr>
        </p:nvSpPr>
        <p:spPr/>
        <p:txBody>
          <a:bodyPr/>
          <a:lstStyle>
            <a:lvl1pPr>
              <a:defRPr/>
            </a:lvl1pPr>
          </a:lstStyle>
          <a:p>
            <a:pPr>
              <a:defRPr/>
            </a:pPr>
            <a:r>
              <a:rPr lang="en-US"/>
              <a:t>G</a:t>
            </a:r>
          </a:p>
        </p:txBody>
      </p:sp>
      <p:sp>
        <p:nvSpPr>
          <p:cNvPr id="4" name="Slide Number Placeholder 17">
            <a:extLst>
              <a:ext uri="{FF2B5EF4-FFF2-40B4-BE49-F238E27FC236}">
                <a16:creationId xmlns:a16="http://schemas.microsoft.com/office/drawing/2014/main" id="{487E37BA-CA1C-440A-B17D-3B695D29C407}"/>
              </a:ext>
            </a:extLst>
          </p:cNvPr>
          <p:cNvSpPr>
            <a:spLocks noGrp="1"/>
          </p:cNvSpPr>
          <p:nvPr>
            <p:ph type="sldNum" sz="quarter" idx="12"/>
          </p:nvPr>
        </p:nvSpPr>
        <p:spPr/>
        <p:txBody>
          <a:bodyPr/>
          <a:lstStyle>
            <a:lvl1pPr>
              <a:defRPr/>
            </a:lvl1pPr>
          </a:lstStyle>
          <a:p>
            <a:pPr>
              <a:defRPr/>
            </a:pPr>
            <a:fld id="{E53A4FA8-1A83-4242-978C-59C38DA9D4DC}" type="slidenum">
              <a:rPr lang="en-US" altLang="en-US"/>
              <a:pPr>
                <a:defRPr/>
              </a:pPr>
              <a:t>‹#›</a:t>
            </a:fld>
            <a:endParaRPr lang="en-US" altLang="en-US"/>
          </a:p>
        </p:txBody>
      </p:sp>
    </p:spTree>
    <p:extLst>
      <p:ext uri="{BB962C8B-B14F-4D97-AF65-F5344CB8AC3E}">
        <p14:creationId xmlns:p14="http://schemas.microsoft.com/office/powerpoint/2010/main" val="20470099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E6691AC-7301-4E58-8427-EFF10B4CC698}"/>
              </a:ext>
            </a:extLst>
          </p:cNvPr>
          <p:cNvSpPr>
            <a:spLocks noGrp="1"/>
          </p:cNvSpPr>
          <p:nvPr>
            <p:ph type="dt" sz="half" idx="10"/>
          </p:nvPr>
        </p:nvSpPr>
        <p:spPr/>
        <p:txBody>
          <a:bodyPr/>
          <a:lstStyle>
            <a:lvl1pPr>
              <a:defRPr/>
            </a:lvl1pPr>
            <a:extLst/>
          </a:lstStyle>
          <a:p>
            <a:pPr>
              <a:defRPr/>
            </a:pPr>
            <a:endParaRPr lang="en-US"/>
          </a:p>
        </p:txBody>
      </p:sp>
      <p:sp>
        <p:nvSpPr>
          <p:cNvPr id="6" name="Footer Placeholder 5">
            <a:extLst>
              <a:ext uri="{FF2B5EF4-FFF2-40B4-BE49-F238E27FC236}">
                <a16:creationId xmlns:a16="http://schemas.microsoft.com/office/drawing/2014/main" id="{C80BA673-5534-49C3-8E4A-A39682A668A9}"/>
              </a:ext>
            </a:extLst>
          </p:cNvPr>
          <p:cNvSpPr>
            <a:spLocks noGrp="1"/>
          </p:cNvSpPr>
          <p:nvPr>
            <p:ph type="ftr" sz="quarter" idx="11"/>
          </p:nvPr>
        </p:nvSpPr>
        <p:spPr/>
        <p:txBody>
          <a:bodyPr/>
          <a:lstStyle>
            <a:lvl1pPr>
              <a:defRPr/>
            </a:lvl1pPr>
            <a:extLst/>
          </a:lstStyle>
          <a:p>
            <a:pPr>
              <a:defRPr/>
            </a:pPr>
            <a:r>
              <a:rPr lang="en-US"/>
              <a:t>G</a:t>
            </a:r>
          </a:p>
        </p:txBody>
      </p:sp>
      <p:sp>
        <p:nvSpPr>
          <p:cNvPr id="7" name="Slide Number Placeholder 6">
            <a:extLst>
              <a:ext uri="{FF2B5EF4-FFF2-40B4-BE49-F238E27FC236}">
                <a16:creationId xmlns:a16="http://schemas.microsoft.com/office/drawing/2014/main" id="{388405CE-DC5D-48DA-88BF-ECC3515E99C1}"/>
              </a:ext>
            </a:extLst>
          </p:cNvPr>
          <p:cNvSpPr>
            <a:spLocks noGrp="1"/>
          </p:cNvSpPr>
          <p:nvPr>
            <p:ph type="sldNum" sz="quarter" idx="12"/>
          </p:nvPr>
        </p:nvSpPr>
        <p:spPr/>
        <p:txBody>
          <a:bodyPr/>
          <a:lstStyle>
            <a:lvl1pPr>
              <a:defRPr/>
            </a:lvl1pPr>
          </a:lstStyle>
          <a:p>
            <a:pPr>
              <a:defRPr/>
            </a:pPr>
            <a:fld id="{25B6AC96-E524-4947-9531-43051E939F57}" type="slidenum">
              <a:rPr lang="en-US" altLang="en-US"/>
              <a:pPr>
                <a:defRPr/>
              </a:pPr>
              <a:t>‹#›</a:t>
            </a:fld>
            <a:endParaRPr lang="en-US" altLang="en-US"/>
          </a:p>
        </p:txBody>
      </p:sp>
    </p:spTree>
    <p:extLst>
      <p:ext uri="{BB962C8B-B14F-4D97-AF65-F5344CB8AC3E}">
        <p14:creationId xmlns:p14="http://schemas.microsoft.com/office/powerpoint/2010/main" val="386148148"/>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Freeform 10">
            <a:extLst>
              <a:ext uri="{FF2B5EF4-FFF2-40B4-BE49-F238E27FC236}">
                <a16:creationId xmlns:a16="http://schemas.microsoft.com/office/drawing/2014/main" id="{26772E89-A00C-4142-BFD3-8530865FBD14}"/>
              </a:ext>
            </a:extLst>
          </p:cNvPr>
          <p:cNvSpPr>
            <a:spLocks/>
          </p:cNvSpPr>
          <p:nvPr/>
        </p:nvSpPr>
        <p:spPr bwMode="auto">
          <a:xfrm>
            <a:off x="666751" y="5945188"/>
            <a:ext cx="6587067"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sz="1800">
              <a:latin typeface="Arial" charset="0"/>
            </a:endParaRPr>
          </a:p>
        </p:txBody>
      </p:sp>
      <p:sp>
        <p:nvSpPr>
          <p:cNvPr id="6" name="Freeform 15">
            <a:extLst>
              <a:ext uri="{FF2B5EF4-FFF2-40B4-BE49-F238E27FC236}">
                <a16:creationId xmlns:a16="http://schemas.microsoft.com/office/drawing/2014/main" id="{0893AA37-4790-48B9-A41B-3A1CE529A6BD}"/>
              </a:ext>
            </a:extLst>
          </p:cNvPr>
          <p:cNvSpPr>
            <a:spLocks/>
          </p:cNvSpPr>
          <p:nvPr/>
        </p:nvSpPr>
        <p:spPr bwMode="auto">
          <a:xfrm>
            <a:off x="647700" y="5938838"/>
            <a:ext cx="4921251" cy="933450"/>
          </a:xfrm>
          <a:custGeom>
            <a:avLst/>
            <a:gdLst>
              <a:gd name="T0" fmla="*/ 0 w 5591"/>
              <a:gd name="T1" fmla="*/ 0 h 588"/>
              <a:gd name="T2" fmla="*/ 2147483646 w 5591"/>
              <a:gd name="T3" fmla="*/ 0 h 588"/>
              <a:gd name="T4" fmla="*/ 2147483646 w 5591"/>
              <a:gd name="T5" fmla="*/ 2147483646 h 588"/>
              <a:gd name="T6" fmla="*/ 2147483646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GB" sz="1800"/>
          </a:p>
        </p:txBody>
      </p:sp>
      <p:sp>
        <p:nvSpPr>
          <p:cNvPr id="7" name="Right Triangle 6">
            <a:extLst>
              <a:ext uri="{FF2B5EF4-FFF2-40B4-BE49-F238E27FC236}">
                <a16:creationId xmlns:a16="http://schemas.microsoft.com/office/drawing/2014/main" id="{09946A12-05E7-45D4-8779-3A4132AE285F}"/>
              </a:ext>
            </a:extLst>
          </p:cNvPr>
          <p:cNvSpPr>
            <a:spLocks/>
          </p:cNvSpPr>
          <p:nvPr/>
        </p:nvSpPr>
        <p:spPr bwMode="auto">
          <a:xfrm>
            <a:off x="-8056" y="5791253"/>
            <a:ext cx="4536419" cy="1080868"/>
          </a:xfrm>
          <a:prstGeom prst="rtTriangle">
            <a:avLst/>
          </a:prstGeom>
          <a:blipFill>
            <a:blip r:embed="rId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p>
        </p:txBody>
      </p:sp>
      <p:cxnSp>
        <p:nvCxnSpPr>
          <p:cNvPr id="8" name="Straight Connector 7">
            <a:extLst>
              <a:ext uri="{FF2B5EF4-FFF2-40B4-BE49-F238E27FC236}">
                <a16:creationId xmlns:a16="http://schemas.microsoft.com/office/drawing/2014/main" id="{E11684DC-B957-43E5-BE16-CC36A764EC6E}"/>
              </a:ext>
            </a:extLst>
          </p:cNvPr>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18">
            <a:extLst>
              <a:ext uri="{FF2B5EF4-FFF2-40B4-BE49-F238E27FC236}">
                <a16:creationId xmlns:a16="http://schemas.microsoft.com/office/drawing/2014/main" id="{036A1F0F-A4DA-4D41-8E81-324863B739FA}"/>
              </a:ext>
            </a:extLst>
          </p:cNvPr>
          <p:cNvSpPr/>
          <p:nvPr/>
        </p:nvSpPr>
        <p:spPr>
          <a:xfrm>
            <a:off x="11552768" y="4987925"/>
            <a:ext cx="243417"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sz="1800"/>
          </a:p>
        </p:txBody>
      </p:sp>
      <p:sp>
        <p:nvSpPr>
          <p:cNvPr id="10" name="Chevron 19">
            <a:extLst>
              <a:ext uri="{FF2B5EF4-FFF2-40B4-BE49-F238E27FC236}">
                <a16:creationId xmlns:a16="http://schemas.microsoft.com/office/drawing/2014/main" id="{A86D1794-4A49-434F-8360-90F2334BBD18}"/>
              </a:ext>
            </a:extLst>
          </p:cNvPr>
          <p:cNvSpPr/>
          <p:nvPr/>
        </p:nvSpPr>
        <p:spPr>
          <a:xfrm>
            <a:off x="11303001" y="4987925"/>
            <a:ext cx="243417"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sz="1800"/>
          </a:p>
        </p:txBody>
      </p:sp>
      <p:sp>
        <p:nvSpPr>
          <p:cNvPr id="4" name="Text Placeholder 3"/>
          <p:cNvSpPr>
            <a:spLocks noGrp="1"/>
          </p:cNvSpPr>
          <p:nvPr>
            <p:ph type="body" sz="half" idx="2"/>
          </p:nvPr>
        </p:nvSpPr>
        <p:spPr>
          <a:xfrm>
            <a:off x="1521643" y="5443402"/>
            <a:ext cx="95504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a:t>Click icon to add picture</a:t>
            </a:r>
            <a:endParaRPr lang="en-US" noProof="0" dirty="0"/>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a:t>Click to edit Master title style</a:t>
            </a:r>
          </a:p>
        </p:txBody>
      </p:sp>
      <p:sp>
        <p:nvSpPr>
          <p:cNvPr id="11" name="Date Placeholder 4">
            <a:extLst>
              <a:ext uri="{FF2B5EF4-FFF2-40B4-BE49-F238E27FC236}">
                <a16:creationId xmlns:a16="http://schemas.microsoft.com/office/drawing/2014/main" id="{A1240688-F764-4458-91EC-49C322F28EE5}"/>
              </a:ext>
            </a:extLst>
          </p:cNvPr>
          <p:cNvSpPr>
            <a:spLocks noGrp="1"/>
          </p:cNvSpPr>
          <p:nvPr>
            <p:ph type="dt" sz="half" idx="10"/>
          </p:nvPr>
        </p:nvSpPr>
        <p:spPr/>
        <p:txBody>
          <a:bodyPr/>
          <a:lstStyle>
            <a:lvl1pPr>
              <a:defRPr>
                <a:solidFill>
                  <a:schemeClr val="tx1"/>
                </a:solidFill>
              </a:defRPr>
            </a:lvl1pPr>
            <a:extLst/>
          </a:lstStyle>
          <a:p>
            <a:pPr>
              <a:defRPr/>
            </a:pPr>
            <a:endParaRPr lang="en-US"/>
          </a:p>
        </p:txBody>
      </p:sp>
      <p:sp>
        <p:nvSpPr>
          <p:cNvPr id="12" name="Footer Placeholder 5">
            <a:extLst>
              <a:ext uri="{FF2B5EF4-FFF2-40B4-BE49-F238E27FC236}">
                <a16:creationId xmlns:a16="http://schemas.microsoft.com/office/drawing/2014/main" id="{C56B5689-4435-46D9-8E96-D6B8BBB4276D}"/>
              </a:ext>
            </a:extLst>
          </p:cNvPr>
          <p:cNvSpPr>
            <a:spLocks noGrp="1"/>
          </p:cNvSpPr>
          <p:nvPr>
            <p:ph type="ftr" sz="quarter" idx="11"/>
          </p:nvPr>
        </p:nvSpPr>
        <p:spPr/>
        <p:txBody>
          <a:bodyPr/>
          <a:lstStyle>
            <a:lvl1pPr>
              <a:defRPr>
                <a:solidFill>
                  <a:schemeClr val="tx1"/>
                </a:solidFill>
              </a:defRPr>
            </a:lvl1pPr>
            <a:extLst/>
          </a:lstStyle>
          <a:p>
            <a:pPr>
              <a:defRPr/>
            </a:pPr>
            <a:r>
              <a:rPr lang="en-US"/>
              <a:t>G</a:t>
            </a:r>
          </a:p>
        </p:txBody>
      </p:sp>
      <p:sp>
        <p:nvSpPr>
          <p:cNvPr id="13" name="Slide Number Placeholder 6">
            <a:extLst>
              <a:ext uri="{FF2B5EF4-FFF2-40B4-BE49-F238E27FC236}">
                <a16:creationId xmlns:a16="http://schemas.microsoft.com/office/drawing/2014/main" id="{99D98B6C-A936-456B-A4EC-5EEC041F3C75}"/>
              </a:ext>
            </a:extLst>
          </p:cNvPr>
          <p:cNvSpPr>
            <a:spLocks noGrp="1"/>
          </p:cNvSpPr>
          <p:nvPr>
            <p:ph type="sldNum" sz="quarter" idx="12"/>
          </p:nvPr>
        </p:nvSpPr>
        <p:spPr/>
        <p:txBody>
          <a:bodyPr/>
          <a:lstStyle>
            <a:lvl1pPr>
              <a:defRPr/>
            </a:lvl1pPr>
          </a:lstStyle>
          <a:p>
            <a:pPr>
              <a:defRPr/>
            </a:pPr>
            <a:fld id="{3C30CE8B-BE67-4203-9259-A0E48BB01478}" type="slidenum">
              <a:rPr lang="en-US" altLang="en-US"/>
              <a:pPr>
                <a:defRPr/>
              </a:pPr>
              <a:t>‹#›</a:t>
            </a:fld>
            <a:endParaRPr lang="en-US" altLang="en-US"/>
          </a:p>
        </p:txBody>
      </p:sp>
    </p:spTree>
    <p:extLst>
      <p:ext uri="{BB962C8B-B14F-4D97-AF65-F5344CB8AC3E}">
        <p14:creationId xmlns:p14="http://schemas.microsoft.com/office/powerpoint/2010/main" val="724880115"/>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09600" y="1481330"/>
            <a:ext cx="10972800" cy="43860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124A745E-CA22-4456-9D07-B6D0C194AAA7}"/>
              </a:ext>
            </a:extLst>
          </p:cNvPr>
          <p:cNvSpPr>
            <a:spLocks noGrp="1"/>
          </p:cNvSpPr>
          <p:nvPr>
            <p:ph type="dt" sz="half" idx="10"/>
          </p:nvPr>
        </p:nvSpPr>
        <p:spPr/>
        <p:txBody>
          <a:bodyPr/>
          <a:lstStyle>
            <a:lvl1pPr>
              <a:defRPr/>
            </a:lvl1pPr>
          </a:lstStyle>
          <a:p>
            <a:pPr>
              <a:defRPr/>
            </a:pPr>
            <a:endParaRPr lang="en-US"/>
          </a:p>
        </p:txBody>
      </p:sp>
      <p:sp>
        <p:nvSpPr>
          <p:cNvPr id="5" name="Footer Placeholder 21">
            <a:extLst>
              <a:ext uri="{FF2B5EF4-FFF2-40B4-BE49-F238E27FC236}">
                <a16:creationId xmlns:a16="http://schemas.microsoft.com/office/drawing/2014/main" id="{BF5DD3EA-92DD-4DBF-9EC5-949ECEE1CB5A}"/>
              </a:ext>
            </a:extLst>
          </p:cNvPr>
          <p:cNvSpPr>
            <a:spLocks noGrp="1"/>
          </p:cNvSpPr>
          <p:nvPr>
            <p:ph type="ftr" sz="quarter" idx="11"/>
          </p:nvPr>
        </p:nvSpPr>
        <p:spPr/>
        <p:txBody>
          <a:bodyPr/>
          <a:lstStyle>
            <a:lvl1pPr>
              <a:defRPr/>
            </a:lvl1pPr>
          </a:lstStyle>
          <a:p>
            <a:pPr>
              <a:defRPr/>
            </a:pPr>
            <a:r>
              <a:rPr lang="en-US"/>
              <a:t>G</a:t>
            </a:r>
          </a:p>
        </p:txBody>
      </p:sp>
      <p:sp>
        <p:nvSpPr>
          <p:cNvPr id="6" name="Slide Number Placeholder 17">
            <a:extLst>
              <a:ext uri="{FF2B5EF4-FFF2-40B4-BE49-F238E27FC236}">
                <a16:creationId xmlns:a16="http://schemas.microsoft.com/office/drawing/2014/main" id="{D9E7D93E-B7AE-4A77-8FDC-7BC0DFB22C39}"/>
              </a:ext>
            </a:extLst>
          </p:cNvPr>
          <p:cNvSpPr>
            <a:spLocks noGrp="1"/>
          </p:cNvSpPr>
          <p:nvPr>
            <p:ph type="sldNum" sz="quarter" idx="12"/>
          </p:nvPr>
        </p:nvSpPr>
        <p:spPr/>
        <p:txBody>
          <a:bodyPr/>
          <a:lstStyle>
            <a:lvl1pPr>
              <a:defRPr/>
            </a:lvl1pPr>
          </a:lstStyle>
          <a:p>
            <a:pPr>
              <a:defRPr/>
            </a:pPr>
            <a:fld id="{E3EC75BB-10B8-4E78-B274-6496A25CDBFD}" type="slidenum">
              <a:rPr lang="en-US" altLang="en-US"/>
              <a:pPr>
                <a:defRPr/>
              </a:pPr>
              <a:t>‹#›</a:t>
            </a:fld>
            <a:endParaRPr lang="en-US" altLang="en-US"/>
          </a:p>
        </p:txBody>
      </p:sp>
    </p:spTree>
    <p:extLst>
      <p:ext uri="{BB962C8B-B14F-4D97-AF65-F5344CB8AC3E}">
        <p14:creationId xmlns:p14="http://schemas.microsoft.com/office/powerpoint/2010/main" val="20345388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432800" cy="55927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5FFB1FB4-53E4-475E-A475-831D2C32CFAF}"/>
              </a:ext>
            </a:extLst>
          </p:cNvPr>
          <p:cNvSpPr>
            <a:spLocks noGrp="1"/>
          </p:cNvSpPr>
          <p:nvPr>
            <p:ph type="dt" sz="half" idx="10"/>
          </p:nvPr>
        </p:nvSpPr>
        <p:spPr/>
        <p:txBody>
          <a:bodyPr/>
          <a:lstStyle>
            <a:lvl1pPr>
              <a:defRPr/>
            </a:lvl1pPr>
          </a:lstStyle>
          <a:p>
            <a:pPr>
              <a:defRPr/>
            </a:pPr>
            <a:endParaRPr lang="en-US"/>
          </a:p>
        </p:txBody>
      </p:sp>
      <p:sp>
        <p:nvSpPr>
          <p:cNvPr id="5" name="Footer Placeholder 21">
            <a:extLst>
              <a:ext uri="{FF2B5EF4-FFF2-40B4-BE49-F238E27FC236}">
                <a16:creationId xmlns:a16="http://schemas.microsoft.com/office/drawing/2014/main" id="{45AC2582-5530-4B1B-AA67-54A8043BFFD1}"/>
              </a:ext>
            </a:extLst>
          </p:cNvPr>
          <p:cNvSpPr>
            <a:spLocks noGrp="1"/>
          </p:cNvSpPr>
          <p:nvPr>
            <p:ph type="ftr" sz="quarter" idx="11"/>
          </p:nvPr>
        </p:nvSpPr>
        <p:spPr/>
        <p:txBody>
          <a:bodyPr/>
          <a:lstStyle>
            <a:lvl1pPr>
              <a:defRPr/>
            </a:lvl1pPr>
          </a:lstStyle>
          <a:p>
            <a:pPr>
              <a:defRPr/>
            </a:pPr>
            <a:r>
              <a:rPr lang="en-US"/>
              <a:t>G</a:t>
            </a:r>
          </a:p>
        </p:txBody>
      </p:sp>
      <p:sp>
        <p:nvSpPr>
          <p:cNvPr id="6" name="Slide Number Placeholder 17">
            <a:extLst>
              <a:ext uri="{FF2B5EF4-FFF2-40B4-BE49-F238E27FC236}">
                <a16:creationId xmlns:a16="http://schemas.microsoft.com/office/drawing/2014/main" id="{83EDB1BD-CC3E-43A1-A8DD-56118EB53BF6}"/>
              </a:ext>
            </a:extLst>
          </p:cNvPr>
          <p:cNvSpPr>
            <a:spLocks noGrp="1"/>
          </p:cNvSpPr>
          <p:nvPr>
            <p:ph type="sldNum" sz="quarter" idx="12"/>
          </p:nvPr>
        </p:nvSpPr>
        <p:spPr/>
        <p:txBody>
          <a:bodyPr/>
          <a:lstStyle>
            <a:lvl1pPr>
              <a:defRPr/>
            </a:lvl1pPr>
          </a:lstStyle>
          <a:p>
            <a:pPr>
              <a:defRPr/>
            </a:pPr>
            <a:fld id="{0996D343-887E-46A2-A5B4-9F83FAAF9AD9}" type="slidenum">
              <a:rPr lang="en-US" altLang="en-US"/>
              <a:pPr>
                <a:defRPr/>
              </a:pPr>
              <a:t>‹#›</a:t>
            </a:fld>
            <a:endParaRPr lang="en-US" altLang="en-US"/>
          </a:p>
        </p:txBody>
      </p:sp>
    </p:spTree>
    <p:extLst>
      <p:ext uri="{BB962C8B-B14F-4D97-AF65-F5344CB8AC3E}">
        <p14:creationId xmlns:p14="http://schemas.microsoft.com/office/powerpoint/2010/main" val="32958096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9">
            <a:extLst>
              <a:ext uri="{FF2B5EF4-FFF2-40B4-BE49-F238E27FC236}">
                <a16:creationId xmlns:a16="http://schemas.microsoft.com/office/drawing/2014/main" id="{632BA1C4-3D6D-428F-8FEF-9470127413DF}"/>
              </a:ext>
            </a:extLst>
          </p:cNvPr>
          <p:cNvSpPr>
            <a:spLocks noGrp="1"/>
          </p:cNvSpPr>
          <p:nvPr>
            <p:ph type="dt" sz="half" idx="10"/>
          </p:nvPr>
        </p:nvSpPr>
        <p:spPr/>
        <p:txBody>
          <a:bodyPr/>
          <a:lstStyle>
            <a:lvl1pPr>
              <a:defRPr/>
            </a:lvl1pPr>
          </a:lstStyle>
          <a:p>
            <a:pPr>
              <a:defRPr/>
            </a:pPr>
            <a:endParaRPr lang="en-US"/>
          </a:p>
        </p:txBody>
      </p:sp>
      <p:sp>
        <p:nvSpPr>
          <p:cNvPr id="6" name="Footer Placeholder 21">
            <a:extLst>
              <a:ext uri="{FF2B5EF4-FFF2-40B4-BE49-F238E27FC236}">
                <a16:creationId xmlns:a16="http://schemas.microsoft.com/office/drawing/2014/main" id="{9E2C08B8-20A0-4050-994C-80B8B88C3D73}"/>
              </a:ext>
            </a:extLst>
          </p:cNvPr>
          <p:cNvSpPr>
            <a:spLocks noGrp="1"/>
          </p:cNvSpPr>
          <p:nvPr>
            <p:ph type="ftr" sz="quarter" idx="11"/>
          </p:nvPr>
        </p:nvSpPr>
        <p:spPr/>
        <p:txBody>
          <a:bodyPr/>
          <a:lstStyle>
            <a:lvl1pPr>
              <a:defRPr/>
            </a:lvl1pPr>
          </a:lstStyle>
          <a:p>
            <a:pPr>
              <a:defRPr/>
            </a:pPr>
            <a:r>
              <a:rPr lang="en-US"/>
              <a:t>G</a:t>
            </a:r>
          </a:p>
        </p:txBody>
      </p:sp>
      <p:sp>
        <p:nvSpPr>
          <p:cNvPr id="7" name="Slide Number Placeholder 17">
            <a:extLst>
              <a:ext uri="{FF2B5EF4-FFF2-40B4-BE49-F238E27FC236}">
                <a16:creationId xmlns:a16="http://schemas.microsoft.com/office/drawing/2014/main" id="{7E380965-EC53-4BF9-B166-745398F486D6}"/>
              </a:ext>
            </a:extLst>
          </p:cNvPr>
          <p:cNvSpPr>
            <a:spLocks noGrp="1"/>
          </p:cNvSpPr>
          <p:nvPr>
            <p:ph type="sldNum" sz="quarter" idx="12"/>
          </p:nvPr>
        </p:nvSpPr>
        <p:spPr/>
        <p:txBody>
          <a:bodyPr/>
          <a:lstStyle>
            <a:lvl1pPr>
              <a:defRPr/>
            </a:lvl1pPr>
          </a:lstStyle>
          <a:p>
            <a:pPr>
              <a:defRPr/>
            </a:pPr>
            <a:fld id="{D1CD9715-1FEF-45EC-A002-EDF48A509865}" type="slidenum">
              <a:rPr lang="en-US" altLang="en-US"/>
              <a:pPr>
                <a:defRPr/>
              </a:pPr>
              <a:t>‹#›</a:t>
            </a:fld>
            <a:endParaRPr lang="en-US" altLang="en-US"/>
          </a:p>
        </p:txBody>
      </p:sp>
    </p:spTree>
    <p:extLst>
      <p:ext uri="{BB962C8B-B14F-4D97-AF65-F5344CB8AC3E}">
        <p14:creationId xmlns:p14="http://schemas.microsoft.com/office/powerpoint/2010/main" val="17384850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33" name="Shape 33"/>
          <p:cNvSpPr>
            <a:spLocks noGrp="1"/>
          </p:cNvSpPr>
          <p:nvPr>
            <p:ph type="sldNum" sz="quarter" idx="2"/>
          </p:nvPr>
        </p:nvSpPr>
        <p:spPr>
          <a:xfrm>
            <a:off x="8737600" y="6398260"/>
            <a:ext cx="2844800" cy="307339"/>
          </a:xfrm>
          <a:prstGeom prst="rect">
            <a:avLst/>
          </a:prstGeom>
        </p:spPr>
        <p:txBody>
          <a:bodyPr anchor="b"/>
          <a:lstStyle>
            <a:lvl1pPr>
              <a:defRPr sz="1200">
                <a:latin typeface="Arial Black"/>
                <a:ea typeface="Arial Black"/>
                <a:cs typeface="Arial Black"/>
                <a:sym typeface="Arial Black"/>
              </a:defRPr>
            </a:lvl1pPr>
          </a:lstStyle>
          <a:p>
            <a:pPr lvl="0"/>
            <a:fld id="{86CB4B4D-7CA3-9044-876B-883B54F8677D}" type="slidenum">
              <a:t>‹#›</a:t>
            </a:fld>
            <a:endParaRPr/>
          </a:p>
        </p:txBody>
      </p:sp>
      <p:pic>
        <p:nvPicPr>
          <p:cNvPr id="2" name="Picture 1">
            <a:extLst>
              <a:ext uri="{FF2B5EF4-FFF2-40B4-BE49-F238E27FC236}">
                <a16:creationId xmlns:a16="http://schemas.microsoft.com/office/drawing/2014/main" id="{3D2D5D9D-8D24-48E8-B35F-D9CFED2940E0}"/>
              </a:ext>
            </a:extLst>
          </p:cNvPr>
          <p:cNvPicPr>
            <a:picLocks noChangeAspect="1"/>
          </p:cNvPicPr>
          <p:nvPr userDrawn="1"/>
        </p:nvPicPr>
        <p:blipFill>
          <a:blip r:embed="rId2"/>
          <a:stretch>
            <a:fillRect/>
          </a:stretch>
        </p:blipFill>
        <p:spPr>
          <a:xfrm>
            <a:off x="10694960" y="5373216"/>
            <a:ext cx="1497040" cy="1484784"/>
          </a:xfrm>
          <a:prstGeom prst="rect">
            <a:avLst/>
          </a:prstGeom>
        </p:spPr>
      </p:pic>
    </p:spTree>
    <p:extLst>
      <p:ext uri="{BB962C8B-B14F-4D97-AF65-F5344CB8AC3E}">
        <p14:creationId xmlns:p14="http://schemas.microsoft.com/office/powerpoint/2010/main" val="1082304876"/>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reserve="1">
  <p:cSld name="4_Default">
    <p:spTree>
      <p:nvGrpSpPr>
        <p:cNvPr id="1" name=""/>
        <p:cNvGrpSpPr/>
        <p:nvPr/>
      </p:nvGrpSpPr>
      <p:grpSpPr>
        <a:xfrm>
          <a:off x="0" y="0"/>
          <a:ext cx="0" cy="0"/>
          <a:chOff x="0" y="0"/>
          <a:chExt cx="0" cy="0"/>
        </a:xfrm>
      </p:grpSpPr>
      <p:sp>
        <p:nvSpPr>
          <p:cNvPr id="33" name="Shape 33"/>
          <p:cNvSpPr>
            <a:spLocks noGrp="1"/>
          </p:cNvSpPr>
          <p:nvPr>
            <p:ph type="sldNum" sz="quarter" idx="2"/>
          </p:nvPr>
        </p:nvSpPr>
        <p:spPr>
          <a:xfrm>
            <a:off x="8737600" y="6398260"/>
            <a:ext cx="2844800" cy="307339"/>
          </a:xfrm>
          <a:prstGeom prst="rect">
            <a:avLst/>
          </a:prstGeom>
        </p:spPr>
        <p:txBody>
          <a:bodyPr anchor="b"/>
          <a:lstStyle>
            <a:lvl1pPr>
              <a:defRPr sz="1200">
                <a:latin typeface="Arial Black"/>
                <a:ea typeface="Arial Black"/>
                <a:cs typeface="Arial Black"/>
                <a:sym typeface="Arial Black"/>
              </a:defRPr>
            </a:lvl1pPr>
          </a:lstStyle>
          <a:p>
            <a:pPr lvl="0"/>
            <a:fld id="{86CB4B4D-7CA3-9044-876B-883B54F8677D}" type="slidenum">
              <a:t>‹#›</a:t>
            </a:fld>
            <a:endParaRPr/>
          </a:p>
        </p:txBody>
      </p:sp>
      <p:pic>
        <p:nvPicPr>
          <p:cNvPr id="2" name="Picture 1">
            <a:extLst>
              <a:ext uri="{FF2B5EF4-FFF2-40B4-BE49-F238E27FC236}">
                <a16:creationId xmlns:a16="http://schemas.microsoft.com/office/drawing/2014/main" id="{3D2D5D9D-8D24-48E8-B35F-D9CFED2940E0}"/>
              </a:ext>
            </a:extLst>
          </p:cNvPr>
          <p:cNvPicPr>
            <a:picLocks noChangeAspect="1"/>
          </p:cNvPicPr>
          <p:nvPr userDrawn="1"/>
        </p:nvPicPr>
        <p:blipFill>
          <a:blip r:embed="rId2"/>
          <a:stretch>
            <a:fillRect/>
          </a:stretch>
        </p:blipFill>
        <p:spPr>
          <a:xfrm>
            <a:off x="10694960" y="5373216"/>
            <a:ext cx="1497040" cy="1484784"/>
          </a:xfrm>
          <a:prstGeom prst="rect">
            <a:avLst/>
          </a:prstGeom>
        </p:spPr>
      </p:pic>
    </p:spTree>
    <p:extLst>
      <p:ext uri="{BB962C8B-B14F-4D97-AF65-F5344CB8AC3E}">
        <p14:creationId xmlns:p14="http://schemas.microsoft.com/office/powerpoint/2010/main" val="2226668229"/>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reserve="1">
  <p:cSld name="3_Default">
    <p:spTree>
      <p:nvGrpSpPr>
        <p:cNvPr id="1" name=""/>
        <p:cNvGrpSpPr/>
        <p:nvPr/>
      </p:nvGrpSpPr>
      <p:grpSpPr>
        <a:xfrm>
          <a:off x="0" y="0"/>
          <a:ext cx="0" cy="0"/>
          <a:chOff x="0" y="0"/>
          <a:chExt cx="0" cy="0"/>
        </a:xfrm>
      </p:grpSpPr>
      <p:sp>
        <p:nvSpPr>
          <p:cNvPr id="33" name="Shape 33"/>
          <p:cNvSpPr>
            <a:spLocks noGrp="1"/>
          </p:cNvSpPr>
          <p:nvPr>
            <p:ph type="sldNum" sz="quarter" idx="2"/>
          </p:nvPr>
        </p:nvSpPr>
        <p:spPr>
          <a:xfrm>
            <a:off x="8737600" y="6398260"/>
            <a:ext cx="2844800" cy="307339"/>
          </a:xfrm>
          <a:prstGeom prst="rect">
            <a:avLst/>
          </a:prstGeom>
        </p:spPr>
        <p:txBody>
          <a:bodyPr anchor="b"/>
          <a:lstStyle>
            <a:lvl1pPr>
              <a:defRPr sz="1200">
                <a:latin typeface="Arial Black"/>
                <a:ea typeface="Arial Black"/>
                <a:cs typeface="Arial Black"/>
                <a:sym typeface="Arial Black"/>
              </a:defRPr>
            </a:lvl1pPr>
          </a:lstStyle>
          <a:p>
            <a:pPr lvl="0"/>
            <a:fld id="{86CB4B4D-7CA3-9044-876B-883B54F8677D}" type="slidenum">
              <a:t>‹#›</a:t>
            </a:fld>
            <a:endParaRPr/>
          </a:p>
        </p:txBody>
      </p:sp>
      <p:pic>
        <p:nvPicPr>
          <p:cNvPr id="2" name="Picture 1">
            <a:extLst>
              <a:ext uri="{FF2B5EF4-FFF2-40B4-BE49-F238E27FC236}">
                <a16:creationId xmlns:a16="http://schemas.microsoft.com/office/drawing/2014/main" id="{3D2D5D9D-8D24-48E8-B35F-D9CFED2940E0}"/>
              </a:ext>
            </a:extLst>
          </p:cNvPr>
          <p:cNvPicPr>
            <a:picLocks noChangeAspect="1"/>
          </p:cNvPicPr>
          <p:nvPr userDrawn="1"/>
        </p:nvPicPr>
        <p:blipFill>
          <a:blip r:embed="rId2"/>
          <a:stretch>
            <a:fillRect/>
          </a:stretch>
        </p:blipFill>
        <p:spPr>
          <a:xfrm>
            <a:off x="10694960" y="5373216"/>
            <a:ext cx="1497040" cy="1484784"/>
          </a:xfrm>
          <a:prstGeom prst="rect">
            <a:avLst/>
          </a:prstGeom>
        </p:spPr>
      </p:pic>
    </p:spTree>
    <p:extLst>
      <p:ext uri="{BB962C8B-B14F-4D97-AF65-F5344CB8AC3E}">
        <p14:creationId xmlns:p14="http://schemas.microsoft.com/office/powerpoint/2010/main" val="2585625156"/>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B4AE409-7BF2-4F5C-B12D-64255C57378A}" type="datetimeFigureOut">
              <a:rPr lang="en-GB" smtClean="0"/>
              <a:t>16/06/2021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784A9B-BF8B-4F5E-A29D-A302352B135A}" type="slidenum">
              <a:rPr lang="en-GB" smtClean="0"/>
              <a:t>‹#›</a:t>
            </a:fld>
            <a:endParaRPr lang="en-GB"/>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3137" t="34771" r="2549" b="33473"/>
          <a:stretch/>
        </p:blipFill>
        <p:spPr>
          <a:xfrm>
            <a:off x="7871011" y="203814"/>
            <a:ext cx="4177553" cy="1054973"/>
          </a:xfrm>
          <a:prstGeom prst="rect">
            <a:avLst/>
          </a:prstGeom>
        </p:spPr>
      </p:pic>
    </p:spTree>
    <p:extLst>
      <p:ext uri="{BB962C8B-B14F-4D97-AF65-F5344CB8AC3E}">
        <p14:creationId xmlns:p14="http://schemas.microsoft.com/office/powerpoint/2010/main" val="5483981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 preserve="1">
  <p:cSld name="2_Default">
    <p:spTree>
      <p:nvGrpSpPr>
        <p:cNvPr id="1" name=""/>
        <p:cNvGrpSpPr/>
        <p:nvPr/>
      </p:nvGrpSpPr>
      <p:grpSpPr>
        <a:xfrm>
          <a:off x="0" y="0"/>
          <a:ext cx="0" cy="0"/>
          <a:chOff x="0" y="0"/>
          <a:chExt cx="0" cy="0"/>
        </a:xfrm>
      </p:grpSpPr>
      <p:sp>
        <p:nvSpPr>
          <p:cNvPr id="33" name="Shape 33"/>
          <p:cNvSpPr>
            <a:spLocks noGrp="1"/>
          </p:cNvSpPr>
          <p:nvPr>
            <p:ph type="sldNum" sz="quarter" idx="2"/>
          </p:nvPr>
        </p:nvSpPr>
        <p:spPr>
          <a:xfrm>
            <a:off x="8737600" y="6398260"/>
            <a:ext cx="2844800" cy="307339"/>
          </a:xfrm>
          <a:prstGeom prst="rect">
            <a:avLst/>
          </a:prstGeom>
        </p:spPr>
        <p:txBody>
          <a:bodyPr anchor="b"/>
          <a:lstStyle>
            <a:lvl1pPr>
              <a:defRPr sz="1200">
                <a:latin typeface="Arial Black"/>
                <a:ea typeface="Arial Black"/>
                <a:cs typeface="Arial Black"/>
                <a:sym typeface="Arial Black"/>
              </a:defRPr>
            </a:lvl1pPr>
          </a:lstStyle>
          <a:p>
            <a:pPr lvl="0"/>
            <a:fld id="{86CB4B4D-7CA3-9044-876B-883B54F8677D}" type="slidenum">
              <a:t>‹#›</a:t>
            </a:fld>
            <a:endParaRPr/>
          </a:p>
        </p:txBody>
      </p:sp>
      <p:pic>
        <p:nvPicPr>
          <p:cNvPr id="2" name="Picture 1">
            <a:extLst>
              <a:ext uri="{FF2B5EF4-FFF2-40B4-BE49-F238E27FC236}">
                <a16:creationId xmlns:a16="http://schemas.microsoft.com/office/drawing/2014/main" id="{3D2D5D9D-8D24-48E8-B35F-D9CFED2940E0}"/>
              </a:ext>
            </a:extLst>
          </p:cNvPr>
          <p:cNvPicPr>
            <a:picLocks noChangeAspect="1"/>
          </p:cNvPicPr>
          <p:nvPr userDrawn="1"/>
        </p:nvPicPr>
        <p:blipFill>
          <a:blip r:embed="rId2"/>
          <a:stretch>
            <a:fillRect/>
          </a:stretch>
        </p:blipFill>
        <p:spPr>
          <a:xfrm>
            <a:off x="10694960" y="5373216"/>
            <a:ext cx="1497040" cy="1484784"/>
          </a:xfrm>
          <a:prstGeom prst="rect">
            <a:avLst/>
          </a:prstGeom>
        </p:spPr>
      </p:pic>
    </p:spTree>
    <p:extLst>
      <p:ext uri="{BB962C8B-B14F-4D97-AF65-F5344CB8AC3E}">
        <p14:creationId xmlns:p14="http://schemas.microsoft.com/office/powerpoint/2010/main" val="1160075867"/>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B4AE409-7BF2-4F5C-B12D-64255C57378A}" type="datetimeFigureOut">
              <a:rPr lang="en-GB" smtClean="0"/>
              <a:t>16/06/2021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4784A9B-BF8B-4F5E-A29D-A302352B135A}" type="slidenum">
              <a:rPr lang="en-GB" smtClean="0"/>
              <a:t>‹#›</a:t>
            </a:fld>
            <a:endParaRPr lang="en-GB"/>
          </a:p>
        </p:txBody>
      </p:sp>
    </p:spTree>
    <p:extLst>
      <p:ext uri="{BB962C8B-B14F-4D97-AF65-F5344CB8AC3E}">
        <p14:creationId xmlns:p14="http://schemas.microsoft.com/office/powerpoint/2010/main" val="3227240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B4AE409-7BF2-4F5C-B12D-64255C57378A}" type="datetimeFigureOut">
              <a:rPr lang="en-GB" smtClean="0"/>
              <a:t>16/06/2021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4784A9B-BF8B-4F5E-A29D-A302352B135A}" type="slidenum">
              <a:rPr lang="en-GB" smtClean="0"/>
              <a:t>‹#›</a:t>
            </a:fld>
            <a:endParaRPr lang="en-GB"/>
          </a:p>
        </p:txBody>
      </p:sp>
    </p:spTree>
    <p:extLst>
      <p:ext uri="{BB962C8B-B14F-4D97-AF65-F5344CB8AC3E}">
        <p14:creationId xmlns:p14="http://schemas.microsoft.com/office/powerpoint/2010/main" val="126513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B4AE409-7BF2-4F5C-B12D-64255C57378A}" type="datetimeFigureOut">
              <a:rPr lang="en-GB" smtClean="0"/>
              <a:t>16/06/2021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4784A9B-BF8B-4F5E-A29D-A302352B135A}" type="slidenum">
              <a:rPr lang="en-GB" smtClean="0"/>
              <a:t>‹#›</a:t>
            </a:fld>
            <a:endParaRPr lang="en-GB"/>
          </a:p>
        </p:txBody>
      </p:sp>
    </p:spTree>
    <p:extLst>
      <p:ext uri="{BB962C8B-B14F-4D97-AF65-F5344CB8AC3E}">
        <p14:creationId xmlns:p14="http://schemas.microsoft.com/office/powerpoint/2010/main" val="994696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4AE409-7BF2-4F5C-B12D-64255C57378A}" type="datetimeFigureOut">
              <a:rPr lang="en-GB" smtClean="0"/>
              <a:t>16/06/2021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4784A9B-BF8B-4F5E-A29D-A302352B135A}" type="slidenum">
              <a:rPr lang="en-GB" smtClean="0"/>
              <a:t>‹#›</a:t>
            </a:fld>
            <a:endParaRPr lang="en-GB"/>
          </a:p>
        </p:txBody>
      </p:sp>
    </p:spTree>
    <p:extLst>
      <p:ext uri="{BB962C8B-B14F-4D97-AF65-F5344CB8AC3E}">
        <p14:creationId xmlns:p14="http://schemas.microsoft.com/office/powerpoint/2010/main" val="3039226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B4AE409-7BF2-4F5C-B12D-64255C57378A}" type="datetimeFigureOut">
              <a:rPr lang="en-GB" smtClean="0"/>
              <a:t>16/06/2021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4784A9B-BF8B-4F5E-A29D-A302352B135A}" type="slidenum">
              <a:rPr lang="en-GB" smtClean="0"/>
              <a:t>‹#›</a:t>
            </a:fld>
            <a:endParaRPr lang="en-GB"/>
          </a:p>
        </p:txBody>
      </p:sp>
    </p:spTree>
    <p:extLst>
      <p:ext uri="{BB962C8B-B14F-4D97-AF65-F5344CB8AC3E}">
        <p14:creationId xmlns:p14="http://schemas.microsoft.com/office/powerpoint/2010/main" val="4074362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B4AE409-7BF2-4F5C-B12D-64255C57378A}" type="datetimeFigureOut">
              <a:rPr lang="en-GB" smtClean="0"/>
              <a:t>16/06/2021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4784A9B-BF8B-4F5E-A29D-A302352B135A}" type="slidenum">
              <a:rPr lang="en-GB" smtClean="0"/>
              <a:t>‹#›</a:t>
            </a:fld>
            <a:endParaRPr lang="en-GB"/>
          </a:p>
        </p:txBody>
      </p:sp>
    </p:spTree>
    <p:extLst>
      <p:ext uri="{BB962C8B-B14F-4D97-AF65-F5344CB8AC3E}">
        <p14:creationId xmlns:p14="http://schemas.microsoft.com/office/powerpoint/2010/main" val="4209444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image" Target="../media/image3.jpe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4AE409-7BF2-4F5C-B12D-64255C57378A}" type="datetimeFigureOut">
              <a:rPr lang="en-GB" smtClean="0"/>
              <a:t>16/06/2021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784A9B-BF8B-4F5E-A29D-A302352B135A}" type="slidenum">
              <a:rPr lang="en-GB" smtClean="0"/>
              <a:t>‹#›</a:t>
            </a:fld>
            <a:endParaRPr lang="en-GB"/>
          </a:p>
        </p:txBody>
      </p:sp>
    </p:spTree>
    <p:extLst>
      <p:ext uri="{BB962C8B-B14F-4D97-AF65-F5344CB8AC3E}">
        <p14:creationId xmlns:p14="http://schemas.microsoft.com/office/powerpoint/2010/main" val="4113999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3520D061-04CE-49CB-96E0-7625DBB84B69}"/>
              </a:ext>
            </a:extLst>
          </p:cNvPr>
          <p:cNvSpPr>
            <a:spLocks/>
          </p:cNvSpPr>
          <p:nvPr/>
        </p:nvSpPr>
        <p:spPr bwMode="auto">
          <a:xfrm>
            <a:off x="666751" y="5945188"/>
            <a:ext cx="6587067"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sz="1800">
              <a:latin typeface="Arial" charset="0"/>
            </a:endParaRPr>
          </a:p>
        </p:txBody>
      </p:sp>
      <p:sp>
        <p:nvSpPr>
          <p:cNvPr id="1027" name="Freeform 11">
            <a:extLst>
              <a:ext uri="{FF2B5EF4-FFF2-40B4-BE49-F238E27FC236}">
                <a16:creationId xmlns:a16="http://schemas.microsoft.com/office/drawing/2014/main" id="{703FA787-F3E3-4E21-A90B-8AD10B2DAE48}"/>
              </a:ext>
            </a:extLst>
          </p:cNvPr>
          <p:cNvSpPr>
            <a:spLocks/>
          </p:cNvSpPr>
          <p:nvPr/>
        </p:nvSpPr>
        <p:spPr bwMode="auto">
          <a:xfrm>
            <a:off x="647700" y="5938838"/>
            <a:ext cx="4921251" cy="933450"/>
          </a:xfrm>
          <a:custGeom>
            <a:avLst/>
            <a:gdLst>
              <a:gd name="T0" fmla="*/ 0 w 5591"/>
              <a:gd name="T1" fmla="*/ 0 h 588"/>
              <a:gd name="T2" fmla="*/ 2147483646 w 5591"/>
              <a:gd name="T3" fmla="*/ 0 h 588"/>
              <a:gd name="T4" fmla="*/ 2147483646 w 5591"/>
              <a:gd name="T5" fmla="*/ 2147483646 h 588"/>
              <a:gd name="T6" fmla="*/ 2147483646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GB" sz="1800"/>
          </a:p>
        </p:txBody>
      </p:sp>
      <p:sp>
        <p:nvSpPr>
          <p:cNvPr id="14" name="Right Triangle 13">
            <a:extLst>
              <a:ext uri="{FF2B5EF4-FFF2-40B4-BE49-F238E27FC236}">
                <a16:creationId xmlns:a16="http://schemas.microsoft.com/office/drawing/2014/main" id="{9D38C046-AEFB-4C66-9194-6C37DB28075D}"/>
              </a:ext>
            </a:extLst>
          </p:cNvPr>
          <p:cNvSpPr>
            <a:spLocks/>
          </p:cNvSpPr>
          <p:nvPr/>
        </p:nvSpPr>
        <p:spPr bwMode="auto">
          <a:xfrm>
            <a:off x="-8056" y="5791253"/>
            <a:ext cx="4536419" cy="1080868"/>
          </a:xfrm>
          <a:prstGeom prst="rtTriangle">
            <a:avLst/>
          </a:prstGeom>
          <a:blipFill>
            <a:blip r:embed="rId21">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p>
        </p:txBody>
      </p:sp>
      <p:cxnSp>
        <p:nvCxnSpPr>
          <p:cNvPr id="15" name="Straight Connector 14">
            <a:extLst>
              <a:ext uri="{FF2B5EF4-FFF2-40B4-BE49-F238E27FC236}">
                <a16:creationId xmlns:a16="http://schemas.microsoft.com/office/drawing/2014/main" id="{82CE52DD-E047-4AE4-93FD-230418BC84D5}"/>
              </a:ext>
            </a:extLst>
          </p:cNvPr>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a:extLst>
              <a:ext uri="{FF2B5EF4-FFF2-40B4-BE49-F238E27FC236}">
                <a16:creationId xmlns:a16="http://schemas.microsoft.com/office/drawing/2014/main" id="{88C0FF48-F926-44BD-A78F-3872F3B85773}"/>
              </a:ext>
            </a:extLst>
          </p:cNvPr>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p>
            <a:r>
              <a:rPr lang="en-US" dirty="0"/>
              <a:t>Click to edit Master title style</a:t>
            </a:r>
          </a:p>
        </p:txBody>
      </p:sp>
      <p:sp>
        <p:nvSpPr>
          <p:cNvPr id="1033" name="Text Placeholder 29">
            <a:extLst>
              <a:ext uri="{FF2B5EF4-FFF2-40B4-BE49-F238E27FC236}">
                <a16:creationId xmlns:a16="http://schemas.microsoft.com/office/drawing/2014/main" id="{A2767908-D458-4FD3-895C-CCBE45654831}"/>
              </a:ext>
            </a:extLst>
          </p:cNvPr>
          <p:cNvSpPr>
            <a:spLocks noGrp="1"/>
          </p:cNvSpPr>
          <p:nvPr>
            <p:ph type="body" idx="1"/>
          </p:nvPr>
        </p:nvSpPr>
        <p:spPr bwMode="auto">
          <a:xfrm>
            <a:off x="609600" y="1481138"/>
            <a:ext cx="10972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 name="Date Placeholder 9">
            <a:extLst>
              <a:ext uri="{FF2B5EF4-FFF2-40B4-BE49-F238E27FC236}">
                <a16:creationId xmlns:a16="http://schemas.microsoft.com/office/drawing/2014/main" id="{A52CCE6E-2C17-4AFE-B1AB-14BBA1494D5B}"/>
              </a:ext>
            </a:extLst>
          </p:cNvPr>
          <p:cNvSpPr>
            <a:spLocks noGrp="1"/>
          </p:cNvSpPr>
          <p:nvPr>
            <p:ph type="dt" sz="half" idx="2"/>
          </p:nvPr>
        </p:nvSpPr>
        <p:spPr>
          <a:xfrm>
            <a:off x="8970433" y="6408739"/>
            <a:ext cx="2559051" cy="365125"/>
          </a:xfrm>
          <a:prstGeom prst="rect">
            <a:avLst/>
          </a:prstGeom>
        </p:spPr>
        <p:txBody>
          <a:bodyPr vert="horz" anchor="b"/>
          <a:lstStyle>
            <a:lvl1pPr algn="l" eaLnBrk="1" latinLnBrk="0" hangingPunct="1">
              <a:defRPr kumimoji="0" sz="1000">
                <a:solidFill>
                  <a:schemeClr val="tx1"/>
                </a:solidFill>
                <a:latin typeface="Arial" charset="0"/>
              </a:defRPr>
            </a:lvl1pPr>
            <a:extLst/>
          </a:lstStyle>
          <a:p>
            <a:pPr>
              <a:defRPr/>
            </a:pPr>
            <a:endParaRPr lang="en-US"/>
          </a:p>
        </p:txBody>
      </p:sp>
      <p:sp>
        <p:nvSpPr>
          <p:cNvPr id="22" name="Footer Placeholder 21">
            <a:extLst>
              <a:ext uri="{FF2B5EF4-FFF2-40B4-BE49-F238E27FC236}">
                <a16:creationId xmlns:a16="http://schemas.microsoft.com/office/drawing/2014/main" id="{B7DAB673-11F1-4895-86D4-AD8421A8F4C8}"/>
              </a:ext>
            </a:extLst>
          </p:cNvPr>
          <p:cNvSpPr>
            <a:spLocks noGrp="1"/>
          </p:cNvSpPr>
          <p:nvPr>
            <p:ph type="ftr" sz="quarter" idx="3"/>
          </p:nvPr>
        </p:nvSpPr>
        <p:spPr>
          <a:xfrm>
            <a:off x="5839884" y="6408739"/>
            <a:ext cx="3134783" cy="365125"/>
          </a:xfrm>
          <a:prstGeom prst="rect">
            <a:avLst/>
          </a:prstGeom>
        </p:spPr>
        <p:txBody>
          <a:bodyPr vert="horz" anchor="b"/>
          <a:lstStyle>
            <a:lvl1pPr algn="r" eaLnBrk="1" latinLnBrk="0" hangingPunct="1">
              <a:defRPr kumimoji="0" sz="1000">
                <a:solidFill>
                  <a:schemeClr val="tx1"/>
                </a:solidFill>
                <a:latin typeface="Arial" charset="0"/>
              </a:defRPr>
            </a:lvl1pPr>
            <a:extLst/>
          </a:lstStyle>
          <a:p>
            <a:pPr>
              <a:defRPr/>
            </a:pPr>
            <a:r>
              <a:rPr lang="en-US"/>
              <a:t>G</a:t>
            </a:r>
          </a:p>
        </p:txBody>
      </p:sp>
      <p:sp>
        <p:nvSpPr>
          <p:cNvPr id="18" name="Slide Number Placeholder 17">
            <a:extLst>
              <a:ext uri="{FF2B5EF4-FFF2-40B4-BE49-F238E27FC236}">
                <a16:creationId xmlns:a16="http://schemas.microsoft.com/office/drawing/2014/main" id="{54F6DAE6-4100-4646-87B1-77A5872BFDD9}"/>
              </a:ext>
            </a:extLst>
          </p:cNvPr>
          <p:cNvSpPr>
            <a:spLocks noGrp="1"/>
          </p:cNvSpPr>
          <p:nvPr>
            <p:ph type="sldNum" sz="quarter" idx="4"/>
          </p:nvPr>
        </p:nvSpPr>
        <p:spPr>
          <a:xfrm>
            <a:off x="11529484" y="6408739"/>
            <a:ext cx="488949" cy="3651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000"/>
            </a:lvl1pPr>
          </a:lstStyle>
          <a:p>
            <a:pPr>
              <a:defRPr/>
            </a:pPr>
            <a:fld id="{46329CF4-9F97-440E-9D7D-70605013C3CC}" type="slidenum">
              <a:rPr lang="en-US" altLang="en-US"/>
              <a:pPr>
                <a:defRPr/>
              </a:pPr>
              <a:t>‹#›</a:t>
            </a:fld>
            <a:endParaRPr lang="en-US" altLang="en-US"/>
          </a:p>
        </p:txBody>
      </p:sp>
      <p:pic>
        <p:nvPicPr>
          <p:cNvPr id="11" name="Picture 10">
            <a:extLst>
              <a:ext uri="{FF2B5EF4-FFF2-40B4-BE49-F238E27FC236}">
                <a16:creationId xmlns:a16="http://schemas.microsoft.com/office/drawing/2014/main" id="{A3C28A79-DC01-483B-B666-611765835132}"/>
              </a:ext>
            </a:extLst>
          </p:cNvPr>
          <p:cNvPicPr>
            <a:picLocks noChangeAspect="1"/>
          </p:cNvPicPr>
          <p:nvPr userDrawn="1"/>
        </p:nvPicPr>
        <p:blipFill>
          <a:blip r:embed="rId22"/>
          <a:stretch>
            <a:fillRect/>
          </a:stretch>
        </p:blipFill>
        <p:spPr>
          <a:xfrm>
            <a:off x="10694960" y="5373216"/>
            <a:ext cx="1497040" cy="1484784"/>
          </a:xfrm>
          <a:prstGeom prst="rect">
            <a:avLst/>
          </a:prstGeom>
        </p:spPr>
      </p:pic>
    </p:spTree>
    <p:extLst>
      <p:ext uri="{BB962C8B-B14F-4D97-AF65-F5344CB8AC3E}">
        <p14:creationId xmlns:p14="http://schemas.microsoft.com/office/powerpoint/2010/main" val="57315460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9" r:id="rId17"/>
    <p:sldLayoutId id="2147483680" r:id="rId18"/>
    <p:sldLayoutId id="2147483681" r:id="rId19"/>
  </p:sldLayoutIdLst>
  <p:hf hdr="0" dt="0"/>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anose="05040102010807070707"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en.wikipedia.org/wiki/Pragmatics" TargetMode="External"/><Relationship Id="rId3" Type="http://schemas.openxmlformats.org/officeDocument/2006/relationships/hyperlink" Target="https://en.wikipedia.org/wiki/Semantics" TargetMode="External"/><Relationship Id="rId7" Type="http://schemas.openxmlformats.org/officeDocument/2006/relationships/hyperlink" Target="https://en.wikipedia.org/wiki/Morphology_(linguistics)" TargetMode="External"/><Relationship Id="rId2" Type="http://schemas.openxmlformats.org/officeDocument/2006/relationships/hyperlink" Target="https://en.wikipedia.org/wiki/Phonology" TargetMode="External"/><Relationship Id="rId1" Type="http://schemas.openxmlformats.org/officeDocument/2006/relationships/slideLayout" Target="../slideLayouts/slideLayout2.xml"/><Relationship Id="rId6" Type="http://schemas.openxmlformats.org/officeDocument/2006/relationships/hyperlink" Target="https://en.wikipedia.org/wiki/Syntax" TargetMode="External"/><Relationship Id="rId5" Type="http://schemas.openxmlformats.org/officeDocument/2006/relationships/hyperlink" Target="https://en.wikipedia.org/wiki/Grammar" TargetMode="External"/><Relationship Id="rId4" Type="http://schemas.openxmlformats.org/officeDocument/2006/relationships/hyperlink" Target="https://en.wikipedia.org/wiki/Vocabulary" TargetMode="External"/><Relationship Id="rId9"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en.wikipedia.org/wiki/Joint_attention"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thecommunicationtrust.org.uk/resources/resources/resources-for-practitioners/" TargetMode="External"/><Relationship Id="rId2" Type="http://schemas.openxmlformats.org/officeDocument/2006/relationships/hyperlink" Target="https://www.thecommunicationtrust.org.uk/media/93866/tct_bcrp_csc_final.pdf" TargetMode="Externa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s://www.slcframework.org.uk/how-to-use/#:~:text=The%20SLCF%20handbook%20includes%20information%20about%20the%20framework,professional%20development%20progress,%20and%20ideas%20for%20next%20steps."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hyperlink" Target="https://www.thecommunicationtrust.org.uk/media/2147/all_together_now_-_section_2.pdf#:~:text=Children%20who%20find%20communication%20hard%20find%20life%20hard,term%20and%20persistent%20speech,%20language%20and%20communication%20needs."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331" y="1755860"/>
            <a:ext cx="9687134" cy="2504634"/>
          </a:xfrm>
        </p:spPr>
        <p:txBody>
          <a:bodyPr>
            <a:normAutofit/>
          </a:bodyPr>
          <a:lstStyle/>
          <a:p>
            <a:r>
              <a:rPr lang="en-US" sz="4800" b="1" dirty="0">
                <a:solidFill>
                  <a:srgbClr val="0070C0"/>
                </a:solidFill>
              </a:rPr>
              <a:t>Speech, Language and Communication Needs and Vulnerable Learners </a:t>
            </a:r>
          </a:p>
        </p:txBody>
      </p:sp>
      <p:sp>
        <p:nvSpPr>
          <p:cNvPr id="23" name="Title 1"/>
          <p:cNvSpPr txBox="1">
            <a:spLocks/>
          </p:cNvSpPr>
          <p:nvPr/>
        </p:nvSpPr>
        <p:spPr bwMode="black">
          <a:xfrm>
            <a:off x="3328508" y="3927682"/>
            <a:ext cx="8433185" cy="2504634"/>
          </a:xfrm>
          <a:custGeom>
            <a:avLst/>
            <a:gdLst>
              <a:gd name="connsiteX0" fmla="*/ 0 w 8433185"/>
              <a:gd name="connsiteY0" fmla="*/ 0 h 2504634"/>
              <a:gd name="connsiteX1" fmla="*/ 646544 w 8433185"/>
              <a:gd name="connsiteY1" fmla="*/ 0 h 2504634"/>
              <a:gd name="connsiteX2" fmla="*/ 1124425 w 8433185"/>
              <a:gd name="connsiteY2" fmla="*/ 0 h 2504634"/>
              <a:gd name="connsiteX3" fmla="*/ 1855301 w 8433185"/>
              <a:gd name="connsiteY3" fmla="*/ 0 h 2504634"/>
              <a:gd name="connsiteX4" fmla="*/ 2586177 w 8433185"/>
              <a:gd name="connsiteY4" fmla="*/ 0 h 2504634"/>
              <a:gd name="connsiteX5" fmla="*/ 3232721 w 8433185"/>
              <a:gd name="connsiteY5" fmla="*/ 0 h 2504634"/>
              <a:gd name="connsiteX6" fmla="*/ 3879265 w 8433185"/>
              <a:gd name="connsiteY6" fmla="*/ 0 h 2504634"/>
              <a:gd name="connsiteX7" fmla="*/ 4525809 w 8433185"/>
              <a:gd name="connsiteY7" fmla="*/ 0 h 2504634"/>
              <a:gd name="connsiteX8" fmla="*/ 5088022 w 8433185"/>
              <a:gd name="connsiteY8" fmla="*/ 0 h 2504634"/>
              <a:gd name="connsiteX9" fmla="*/ 5565902 w 8433185"/>
              <a:gd name="connsiteY9" fmla="*/ 0 h 2504634"/>
              <a:gd name="connsiteX10" fmla="*/ 6043783 w 8433185"/>
              <a:gd name="connsiteY10" fmla="*/ 0 h 2504634"/>
              <a:gd name="connsiteX11" fmla="*/ 6605995 w 8433185"/>
              <a:gd name="connsiteY11" fmla="*/ 0 h 2504634"/>
              <a:gd name="connsiteX12" fmla="*/ 7336871 w 8433185"/>
              <a:gd name="connsiteY12" fmla="*/ 0 h 2504634"/>
              <a:gd name="connsiteX13" fmla="*/ 8433185 w 8433185"/>
              <a:gd name="connsiteY13" fmla="*/ 0 h 2504634"/>
              <a:gd name="connsiteX14" fmla="*/ 8433185 w 8433185"/>
              <a:gd name="connsiteY14" fmla="*/ 551019 h 2504634"/>
              <a:gd name="connsiteX15" fmla="*/ 8433185 w 8433185"/>
              <a:gd name="connsiteY15" fmla="*/ 1051946 h 2504634"/>
              <a:gd name="connsiteX16" fmla="*/ 8433185 w 8433185"/>
              <a:gd name="connsiteY16" fmla="*/ 1552873 h 2504634"/>
              <a:gd name="connsiteX17" fmla="*/ 8433185 w 8433185"/>
              <a:gd name="connsiteY17" fmla="*/ 2028754 h 2504634"/>
              <a:gd name="connsiteX18" fmla="*/ 8433185 w 8433185"/>
              <a:gd name="connsiteY18" fmla="*/ 2504634 h 2504634"/>
              <a:gd name="connsiteX19" fmla="*/ 7702309 w 8433185"/>
              <a:gd name="connsiteY19" fmla="*/ 2504634 h 2504634"/>
              <a:gd name="connsiteX20" fmla="*/ 7224428 w 8433185"/>
              <a:gd name="connsiteY20" fmla="*/ 2504634 h 2504634"/>
              <a:gd name="connsiteX21" fmla="*/ 6662216 w 8433185"/>
              <a:gd name="connsiteY21" fmla="*/ 2504634 h 2504634"/>
              <a:gd name="connsiteX22" fmla="*/ 5931340 w 8433185"/>
              <a:gd name="connsiteY22" fmla="*/ 2504634 h 2504634"/>
              <a:gd name="connsiteX23" fmla="*/ 5622123 w 8433185"/>
              <a:gd name="connsiteY23" fmla="*/ 2504634 h 2504634"/>
              <a:gd name="connsiteX24" fmla="*/ 5059911 w 8433185"/>
              <a:gd name="connsiteY24" fmla="*/ 2504634 h 2504634"/>
              <a:gd name="connsiteX25" fmla="*/ 4666362 w 8433185"/>
              <a:gd name="connsiteY25" fmla="*/ 2504634 h 2504634"/>
              <a:gd name="connsiteX26" fmla="*/ 4019818 w 8433185"/>
              <a:gd name="connsiteY26" fmla="*/ 2504634 h 2504634"/>
              <a:gd name="connsiteX27" fmla="*/ 3288942 w 8433185"/>
              <a:gd name="connsiteY27" fmla="*/ 2504634 h 2504634"/>
              <a:gd name="connsiteX28" fmla="*/ 2642398 w 8433185"/>
              <a:gd name="connsiteY28" fmla="*/ 2504634 h 2504634"/>
              <a:gd name="connsiteX29" fmla="*/ 1995854 w 8433185"/>
              <a:gd name="connsiteY29" fmla="*/ 2504634 h 2504634"/>
              <a:gd name="connsiteX30" fmla="*/ 1602305 w 8433185"/>
              <a:gd name="connsiteY30" fmla="*/ 2504634 h 2504634"/>
              <a:gd name="connsiteX31" fmla="*/ 1293088 w 8433185"/>
              <a:gd name="connsiteY31" fmla="*/ 2504634 h 2504634"/>
              <a:gd name="connsiteX32" fmla="*/ 983872 w 8433185"/>
              <a:gd name="connsiteY32" fmla="*/ 2504634 h 2504634"/>
              <a:gd name="connsiteX33" fmla="*/ 0 w 8433185"/>
              <a:gd name="connsiteY33" fmla="*/ 2504634 h 2504634"/>
              <a:gd name="connsiteX34" fmla="*/ 0 w 8433185"/>
              <a:gd name="connsiteY34" fmla="*/ 2003707 h 2504634"/>
              <a:gd name="connsiteX35" fmla="*/ 0 w 8433185"/>
              <a:gd name="connsiteY35" fmla="*/ 1527827 h 2504634"/>
              <a:gd name="connsiteX36" fmla="*/ 0 w 8433185"/>
              <a:gd name="connsiteY36" fmla="*/ 1051946 h 2504634"/>
              <a:gd name="connsiteX37" fmla="*/ 0 w 8433185"/>
              <a:gd name="connsiteY37" fmla="*/ 576066 h 2504634"/>
              <a:gd name="connsiteX38" fmla="*/ 0 w 8433185"/>
              <a:gd name="connsiteY38" fmla="*/ 0 h 2504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8433185" h="2504634" fill="none" extrusionOk="0">
                <a:moveTo>
                  <a:pt x="0" y="0"/>
                </a:moveTo>
                <a:cubicBezTo>
                  <a:pt x="160150" y="-35076"/>
                  <a:pt x="369583" y="67272"/>
                  <a:pt x="646544" y="0"/>
                </a:cubicBezTo>
                <a:cubicBezTo>
                  <a:pt x="923505" y="-67272"/>
                  <a:pt x="1017401" y="26285"/>
                  <a:pt x="1124425" y="0"/>
                </a:cubicBezTo>
                <a:cubicBezTo>
                  <a:pt x="1231449" y="-26285"/>
                  <a:pt x="1703361" y="73487"/>
                  <a:pt x="1855301" y="0"/>
                </a:cubicBezTo>
                <a:cubicBezTo>
                  <a:pt x="2007241" y="-73487"/>
                  <a:pt x="2248928" y="41937"/>
                  <a:pt x="2586177" y="0"/>
                </a:cubicBezTo>
                <a:cubicBezTo>
                  <a:pt x="2923426" y="-41937"/>
                  <a:pt x="3062045" y="19299"/>
                  <a:pt x="3232721" y="0"/>
                </a:cubicBezTo>
                <a:cubicBezTo>
                  <a:pt x="3403397" y="-19299"/>
                  <a:pt x="3701012" y="15032"/>
                  <a:pt x="3879265" y="0"/>
                </a:cubicBezTo>
                <a:cubicBezTo>
                  <a:pt x="4057518" y="-15032"/>
                  <a:pt x="4351104" y="5844"/>
                  <a:pt x="4525809" y="0"/>
                </a:cubicBezTo>
                <a:cubicBezTo>
                  <a:pt x="4700514" y="-5844"/>
                  <a:pt x="4849933" y="10655"/>
                  <a:pt x="5088022" y="0"/>
                </a:cubicBezTo>
                <a:cubicBezTo>
                  <a:pt x="5326111" y="-10655"/>
                  <a:pt x="5455852" y="13131"/>
                  <a:pt x="5565902" y="0"/>
                </a:cubicBezTo>
                <a:cubicBezTo>
                  <a:pt x="5675952" y="-13131"/>
                  <a:pt x="5805236" y="47984"/>
                  <a:pt x="6043783" y="0"/>
                </a:cubicBezTo>
                <a:cubicBezTo>
                  <a:pt x="6282330" y="-47984"/>
                  <a:pt x="6375918" y="2267"/>
                  <a:pt x="6605995" y="0"/>
                </a:cubicBezTo>
                <a:cubicBezTo>
                  <a:pt x="6836072" y="-2267"/>
                  <a:pt x="7054257" y="77173"/>
                  <a:pt x="7336871" y="0"/>
                </a:cubicBezTo>
                <a:cubicBezTo>
                  <a:pt x="7619485" y="-77173"/>
                  <a:pt x="8070688" y="61542"/>
                  <a:pt x="8433185" y="0"/>
                </a:cubicBezTo>
                <a:cubicBezTo>
                  <a:pt x="8436287" y="225294"/>
                  <a:pt x="8387309" y="438687"/>
                  <a:pt x="8433185" y="551019"/>
                </a:cubicBezTo>
                <a:cubicBezTo>
                  <a:pt x="8479061" y="663351"/>
                  <a:pt x="8408764" y="833442"/>
                  <a:pt x="8433185" y="1051946"/>
                </a:cubicBezTo>
                <a:cubicBezTo>
                  <a:pt x="8457606" y="1270450"/>
                  <a:pt x="8379328" y="1344822"/>
                  <a:pt x="8433185" y="1552873"/>
                </a:cubicBezTo>
                <a:cubicBezTo>
                  <a:pt x="8487042" y="1760924"/>
                  <a:pt x="8415242" y="1876343"/>
                  <a:pt x="8433185" y="2028754"/>
                </a:cubicBezTo>
                <a:cubicBezTo>
                  <a:pt x="8451128" y="2181165"/>
                  <a:pt x="8412497" y="2347620"/>
                  <a:pt x="8433185" y="2504634"/>
                </a:cubicBezTo>
                <a:cubicBezTo>
                  <a:pt x="8101187" y="2575731"/>
                  <a:pt x="7923419" y="2491774"/>
                  <a:pt x="7702309" y="2504634"/>
                </a:cubicBezTo>
                <a:cubicBezTo>
                  <a:pt x="7481199" y="2517494"/>
                  <a:pt x="7434767" y="2457916"/>
                  <a:pt x="7224428" y="2504634"/>
                </a:cubicBezTo>
                <a:cubicBezTo>
                  <a:pt x="7014089" y="2551352"/>
                  <a:pt x="6810543" y="2448003"/>
                  <a:pt x="6662216" y="2504634"/>
                </a:cubicBezTo>
                <a:cubicBezTo>
                  <a:pt x="6513889" y="2561265"/>
                  <a:pt x="6207175" y="2471589"/>
                  <a:pt x="5931340" y="2504634"/>
                </a:cubicBezTo>
                <a:cubicBezTo>
                  <a:pt x="5655505" y="2537679"/>
                  <a:pt x="5687899" y="2469878"/>
                  <a:pt x="5622123" y="2504634"/>
                </a:cubicBezTo>
                <a:cubicBezTo>
                  <a:pt x="5556347" y="2539390"/>
                  <a:pt x="5191006" y="2472041"/>
                  <a:pt x="5059911" y="2504634"/>
                </a:cubicBezTo>
                <a:cubicBezTo>
                  <a:pt x="4928816" y="2537227"/>
                  <a:pt x="4815630" y="2496678"/>
                  <a:pt x="4666362" y="2504634"/>
                </a:cubicBezTo>
                <a:cubicBezTo>
                  <a:pt x="4517094" y="2512590"/>
                  <a:pt x="4229098" y="2433268"/>
                  <a:pt x="4019818" y="2504634"/>
                </a:cubicBezTo>
                <a:cubicBezTo>
                  <a:pt x="3810538" y="2576000"/>
                  <a:pt x="3611161" y="2426700"/>
                  <a:pt x="3288942" y="2504634"/>
                </a:cubicBezTo>
                <a:cubicBezTo>
                  <a:pt x="2966723" y="2582568"/>
                  <a:pt x="2802713" y="2468116"/>
                  <a:pt x="2642398" y="2504634"/>
                </a:cubicBezTo>
                <a:cubicBezTo>
                  <a:pt x="2482083" y="2541152"/>
                  <a:pt x="2258186" y="2474196"/>
                  <a:pt x="1995854" y="2504634"/>
                </a:cubicBezTo>
                <a:cubicBezTo>
                  <a:pt x="1733522" y="2535072"/>
                  <a:pt x="1757304" y="2460780"/>
                  <a:pt x="1602305" y="2504634"/>
                </a:cubicBezTo>
                <a:cubicBezTo>
                  <a:pt x="1447306" y="2548488"/>
                  <a:pt x="1390122" y="2471542"/>
                  <a:pt x="1293088" y="2504634"/>
                </a:cubicBezTo>
                <a:cubicBezTo>
                  <a:pt x="1196054" y="2537726"/>
                  <a:pt x="1122957" y="2486998"/>
                  <a:pt x="983872" y="2504634"/>
                </a:cubicBezTo>
                <a:cubicBezTo>
                  <a:pt x="844787" y="2522270"/>
                  <a:pt x="417789" y="2496083"/>
                  <a:pt x="0" y="2504634"/>
                </a:cubicBezTo>
                <a:cubicBezTo>
                  <a:pt x="-5782" y="2282883"/>
                  <a:pt x="38743" y="2169033"/>
                  <a:pt x="0" y="2003707"/>
                </a:cubicBezTo>
                <a:cubicBezTo>
                  <a:pt x="-38743" y="1838381"/>
                  <a:pt x="12942" y="1677643"/>
                  <a:pt x="0" y="1527827"/>
                </a:cubicBezTo>
                <a:cubicBezTo>
                  <a:pt x="-12942" y="1378011"/>
                  <a:pt x="44383" y="1167873"/>
                  <a:pt x="0" y="1051946"/>
                </a:cubicBezTo>
                <a:cubicBezTo>
                  <a:pt x="-44383" y="936019"/>
                  <a:pt x="18987" y="738085"/>
                  <a:pt x="0" y="576066"/>
                </a:cubicBezTo>
                <a:cubicBezTo>
                  <a:pt x="-18987" y="414047"/>
                  <a:pt x="15778" y="125955"/>
                  <a:pt x="0" y="0"/>
                </a:cubicBezTo>
                <a:close/>
              </a:path>
              <a:path w="8433185" h="2504634" stroke="0" extrusionOk="0">
                <a:moveTo>
                  <a:pt x="0" y="0"/>
                </a:moveTo>
                <a:cubicBezTo>
                  <a:pt x="153798" y="-74"/>
                  <a:pt x="172653" y="17084"/>
                  <a:pt x="309217" y="0"/>
                </a:cubicBezTo>
                <a:cubicBezTo>
                  <a:pt x="445781" y="-17084"/>
                  <a:pt x="777530" y="1597"/>
                  <a:pt x="955761" y="0"/>
                </a:cubicBezTo>
                <a:cubicBezTo>
                  <a:pt x="1133992" y="-1597"/>
                  <a:pt x="1193195" y="11194"/>
                  <a:pt x="1264978" y="0"/>
                </a:cubicBezTo>
                <a:cubicBezTo>
                  <a:pt x="1336761" y="-11194"/>
                  <a:pt x="1501147" y="9623"/>
                  <a:pt x="1658526" y="0"/>
                </a:cubicBezTo>
                <a:cubicBezTo>
                  <a:pt x="1815905" y="-9623"/>
                  <a:pt x="1952353" y="16758"/>
                  <a:pt x="2136407" y="0"/>
                </a:cubicBezTo>
                <a:cubicBezTo>
                  <a:pt x="2320461" y="-16758"/>
                  <a:pt x="2425375" y="37484"/>
                  <a:pt x="2614287" y="0"/>
                </a:cubicBezTo>
                <a:cubicBezTo>
                  <a:pt x="2803199" y="-37484"/>
                  <a:pt x="2875020" y="14222"/>
                  <a:pt x="3007836" y="0"/>
                </a:cubicBezTo>
                <a:cubicBezTo>
                  <a:pt x="3140652" y="-14222"/>
                  <a:pt x="3473757" y="30669"/>
                  <a:pt x="3738712" y="0"/>
                </a:cubicBezTo>
                <a:cubicBezTo>
                  <a:pt x="4003667" y="-30669"/>
                  <a:pt x="4323108" y="61524"/>
                  <a:pt x="4469588" y="0"/>
                </a:cubicBezTo>
                <a:cubicBezTo>
                  <a:pt x="4616068" y="-61524"/>
                  <a:pt x="4938893" y="85008"/>
                  <a:pt x="5200464" y="0"/>
                </a:cubicBezTo>
                <a:cubicBezTo>
                  <a:pt x="5462035" y="-85008"/>
                  <a:pt x="5574009" y="51691"/>
                  <a:pt x="5762676" y="0"/>
                </a:cubicBezTo>
                <a:cubicBezTo>
                  <a:pt x="5951343" y="-51691"/>
                  <a:pt x="6134307" y="45912"/>
                  <a:pt x="6409221" y="0"/>
                </a:cubicBezTo>
                <a:cubicBezTo>
                  <a:pt x="6684135" y="-45912"/>
                  <a:pt x="6661304" y="31231"/>
                  <a:pt x="6887101" y="0"/>
                </a:cubicBezTo>
                <a:cubicBezTo>
                  <a:pt x="7112898" y="-31231"/>
                  <a:pt x="7216313" y="26657"/>
                  <a:pt x="7364982" y="0"/>
                </a:cubicBezTo>
                <a:cubicBezTo>
                  <a:pt x="7513651" y="-26657"/>
                  <a:pt x="7747013" y="56200"/>
                  <a:pt x="7927194" y="0"/>
                </a:cubicBezTo>
                <a:cubicBezTo>
                  <a:pt x="8107375" y="-56200"/>
                  <a:pt x="8322249" y="37885"/>
                  <a:pt x="8433185" y="0"/>
                </a:cubicBezTo>
                <a:cubicBezTo>
                  <a:pt x="8462654" y="185209"/>
                  <a:pt x="8409336" y="402584"/>
                  <a:pt x="8433185" y="525973"/>
                </a:cubicBezTo>
                <a:cubicBezTo>
                  <a:pt x="8457034" y="649362"/>
                  <a:pt x="8429448" y="891929"/>
                  <a:pt x="8433185" y="1001854"/>
                </a:cubicBezTo>
                <a:cubicBezTo>
                  <a:pt x="8436922" y="1111779"/>
                  <a:pt x="8410087" y="1377235"/>
                  <a:pt x="8433185" y="1477734"/>
                </a:cubicBezTo>
                <a:cubicBezTo>
                  <a:pt x="8456283" y="1578233"/>
                  <a:pt x="8400007" y="1797745"/>
                  <a:pt x="8433185" y="2003707"/>
                </a:cubicBezTo>
                <a:cubicBezTo>
                  <a:pt x="8466363" y="2209669"/>
                  <a:pt x="8388607" y="2272397"/>
                  <a:pt x="8433185" y="2504634"/>
                </a:cubicBezTo>
                <a:cubicBezTo>
                  <a:pt x="8349880" y="2513968"/>
                  <a:pt x="8234031" y="2493295"/>
                  <a:pt x="8039636" y="2504634"/>
                </a:cubicBezTo>
                <a:cubicBezTo>
                  <a:pt x="7845241" y="2515973"/>
                  <a:pt x="7745356" y="2498633"/>
                  <a:pt x="7561756" y="2504634"/>
                </a:cubicBezTo>
                <a:cubicBezTo>
                  <a:pt x="7378156" y="2510635"/>
                  <a:pt x="7190509" y="2458322"/>
                  <a:pt x="6999544" y="2504634"/>
                </a:cubicBezTo>
                <a:cubicBezTo>
                  <a:pt x="6808579" y="2550946"/>
                  <a:pt x="6715232" y="2484245"/>
                  <a:pt x="6437331" y="2504634"/>
                </a:cubicBezTo>
                <a:cubicBezTo>
                  <a:pt x="6159430" y="2525023"/>
                  <a:pt x="5939199" y="2479377"/>
                  <a:pt x="5706455" y="2504634"/>
                </a:cubicBezTo>
                <a:cubicBezTo>
                  <a:pt x="5473711" y="2529891"/>
                  <a:pt x="5393613" y="2467248"/>
                  <a:pt x="5312907" y="2504634"/>
                </a:cubicBezTo>
                <a:cubicBezTo>
                  <a:pt x="5232201" y="2542020"/>
                  <a:pt x="4986960" y="2432086"/>
                  <a:pt x="4666362" y="2504634"/>
                </a:cubicBezTo>
                <a:cubicBezTo>
                  <a:pt x="4345764" y="2577182"/>
                  <a:pt x="4169603" y="2446550"/>
                  <a:pt x="4019818" y="2504634"/>
                </a:cubicBezTo>
                <a:cubicBezTo>
                  <a:pt x="3870033" y="2562718"/>
                  <a:pt x="3690141" y="2490060"/>
                  <a:pt x="3457606" y="2504634"/>
                </a:cubicBezTo>
                <a:cubicBezTo>
                  <a:pt x="3225071" y="2519208"/>
                  <a:pt x="3079715" y="2476894"/>
                  <a:pt x="2895394" y="2504634"/>
                </a:cubicBezTo>
                <a:cubicBezTo>
                  <a:pt x="2711073" y="2532374"/>
                  <a:pt x="2337010" y="2498095"/>
                  <a:pt x="2164517" y="2504634"/>
                </a:cubicBezTo>
                <a:cubicBezTo>
                  <a:pt x="1992024" y="2511173"/>
                  <a:pt x="1915265" y="2466819"/>
                  <a:pt x="1770969" y="2504634"/>
                </a:cubicBezTo>
                <a:cubicBezTo>
                  <a:pt x="1626673" y="2542449"/>
                  <a:pt x="1413720" y="2465145"/>
                  <a:pt x="1293088" y="2504634"/>
                </a:cubicBezTo>
                <a:cubicBezTo>
                  <a:pt x="1172456" y="2544123"/>
                  <a:pt x="867877" y="2497994"/>
                  <a:pt x="562212" y="2504634"/>
                </a:cubicBezTo>
                <a:cubicBezTo>
                  <a:pt x="256547" y="2511274"/>
                  <a:pt x="272323" y="2452652"/>
                  <a:pt x="0" y="2504634"/>
                </a:cubicBezTo>
                <a:cubicBezTo>
                  <a:pt x="-38086" y="2279456"/>
                  <a:pt x="47584" y="2141069"/>
                  <a:pt x="0" y="2003707"/>
                </a:cubicBezTo>
                <a:cubicBezTo>
                  <a:pt x="-47584" y="1866345"/>
                  <a:pt x="42222" y="1701023"/>
                  <a:pt x="0" y="1577919"/>
                </a:cubicBezTo>
                <a:cubicBezTo>
                  <a:pt x="-42222" y="1454815"/>
                  <a:pt x="8082" y="1188651"/>
                  <a:pt x="0" y="1051946"/>
                </a:cubicBezTo>
                <a:cubicBezTo>
                  <a:pt x="-8082" y="915241"/>
                  <a:pt x="22147" y="744835"/>
                  <a:pt x="0" y="500927"/>
                </a:cubicBezTo>
                <a:cubicBezTo>
                  <a:pt x="-22147" y="257019"/>
                  <a:pt x="7847" y="219344"/>
                  <a:pt x="0" y="0"/>
                </a:cubicBezTo>
                <a:close/>
              </a:path>
            </a:pathLst>
          </a:custGeom>
          <a:solidFill>
            <a:srgbClr val="FFFFFF"/>
          </a:solidFill>
          <a:ln w="31750" cap="sq">
            <a:solidFill>
              <a:srgbClr val="0070C0"/>
            </a:solidFill>
            <a:miter lim="800000"/>
            <a:extLst>
              <a:ext uri="{C807C97D-BFC1-408E-A445-0C87EB9F89A2}">
                <ask:lineSketchStyleProps xmlns:ask="http://schemas.microsoft.com/office/drawing/2018/sketchyshapes" sd="474179301">
                  <a:prstGeom prst="rect">
                    <a:avLst/>
                  </a:prstGeom>
                  <ask:type>
                    <ask:lineSketchScribble/>
                  </ask:type>
                </ask:lineSketchStyleProps>
              </a:ext>
            </a:extLst>
          </a:ln>
        </p:spPr>
        <p:txBody>
          <a:bodyPr vert="horz" lIns="182880" tIns="182880" rIns="182880" bIns="182880" rtlCol="0" anchor="ctr">
            <a:normAutofit fontScale="25000" lnSpcReduction="20000"/>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endParaRPr lang="en-US" dirty="0"/>
          </a:p>
          <a:p>
            <a:pPr lvl="1" algn="r">
              <a:lnSpc>
                <a:spcPct val="120000"/>
              </a:lnSpc>
            </a:pPr>
            <a:endParaRPr lang="en-US" sz="11200" dirty="0"/>
          </a:p>
          <a:p>
            <a:pPr lvl="1" algn="r">
              <a:lnSpc>
                <a:spcPct val="120000"/>
              </a:lnSpc>
            </a:pPr>
            <a:endParaRPr lang="en-US" sz="11200" dirty="0"/>
          </a:p>
          <a:p>
            <a:pPr lvl="1" algn="r">
              <a:lnSpc>
                <a:spcPct val="120000"/>
              </a:lnSpc>
            </a:pPr>
            <a:r>
              <a:rPr lang="en-US" sz="11200" dirty="0" err="1"/>
              <a:t>Lizi</a:t>
            </a:r>
            <a:r>
              <a:rPr lang="en-US" sz="11200" dirty="0"/>
              <a:t> Pinckney, </a:t>
            </a:r>
          </a:p>
          <a:p>
            <a:pPr lvl="1" algn="r">
              <a:lnSpc>
                <a:spcPct val="120000"/>
              </a:lnSpc>
            </a:pPr>
            <a:r>
              <a:rPr lang="en-US" sz="11200" dirty="0"/>
              <a:t>Virtual School for Children We Care For</a:t>
            </a:r>
          </a:p>
          <a:p>
            <a:pPr lvl="1" algn="r">
              <a:lnSpc>
                <a:spcPct val="120000"/>
              </a:lnSpc>
            </a:pPr>
            <a:r>
              <a:rPr lang="en-US" sz="11200" dirty="0"/>
              <a:t>Hester Riviere, Educational Psychologist </a:t>
            </a:r>
          </a:p>
          <a:p>
            <a:pPr lvl="1" algn="r">
              <a:lnSpc>
                <a:spcPct val="120000"/>
              </a:lnSpc>
            </a:pPr>
            <a:r>
              <a:rPr lang="en-US" sz="11200" dirty="0"/>
              <a:t> The Attach Team</a:t>
            </a:r>
          </a:p>
          <a:p>
            <a:pPr lvl="1" algn="r">
              <a:lnSpc>
                <a:spcPct val="120000"/>
              </a:lnSpc>
            </a:pPr>
            <a:br>
              <a:rPr lang="en-US" sz="11200" dirty="0"/>
            </a:br>
            <a:endParaRPr lang="en-US" sz="11200" dirty="0"/>
          </a:p>
        </p:txBody>
      </p:sp>
      <p:pic>
        <p:nvPicPr>
          <p:cNvPr id="3" name="Picture 2">
            <a:extLst>
              <a:ext uri="{FF2B5EF4-FFF2-40B4-BE49-F238E27FC236}">
                <a16:creationId xmlns:a16="http://schemas.microsoft.com/office/drawing/2014/main" id="{5BD6BEF4-3C35-4259-8CF6-77883A3B8FBE}"/>
              </a:ext>
            </a:extLst>
          </p:cNvPr>
          <p:cNvPicPr>
            <a:picLocks noChangeAspect="1"/>
          </p:cNvPicPr>
          <p:nvPr/>
        </p:nvPicPr>
        <p:blipFill>
          <a:blip r:embed="rId3"/>
          <a:stretch>
            <a:fillRect/>
          </a:stretch>
        </p:blipFill>
        <p:spPr>
          <a:xfrm>
            <a:off x="581331" y="5102140"/>
            <a:ext cx="1030313" cy="1237595"/>
          </a:xfrm>
          <a:prstGeom prst="rect">
            <a:avLst/>
          </a:prstGeom>
        </p:spPr>
      </p:pic>
    </p:spTree>
    <p:extLst>
      <p:ext uri="{BB962C8B-B14F-4D97-AF65-F5344CB8AC3E}">
        <p14:creationId xmlns:p14="http://schemas.microsoft.com/office/powerpoint/2010/main" val="7328078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667D7C-04C9-4D14-B302-33BDB2E8D8BB}"/>
              </a:ext>
            </a:extLst>
          </p:cNvPr>
          <p:cNvSpPr>
            <a:spLocks noGrp="1"/>
          </p:cNvSpPr>
          <p:nvPr>
            <p:ph idx="1"/>
          </p:nvPr>
        </p:nvSpPr>
        <p:spPr>
          <a:xfrm>
            <a:off x="838200" y="1825625"/>
            <a:ext cx="10515600" cy="4848308"/>
          </a:xfrm>
        </p:spPr>
        <p:txBody>
          <a:bodyPr>
            <a:normAutofit lnSpcReduction="10000"/>
          </a:bodyPr>
          <a:lstStyle/>
          <a:p>
            <a:r>
              <a:rPr lang="en-GB" sz="2400" b="1" i="1" dirty="0"/>
              <a:t>3-5 years of age: </a:t>
            </a:r>
            <a:r>
              <a:rPr lang="en-GB" sz="2400" dirty="0"/>
              <a:t>Development of abstract thought and deeper understanding of emotional cues in the speech of the main care-giver can impact progress of SLCN skills. Children learn to link syllables and words in a meaningful way and are able to change track of a conversation gradually through ‘shading’.</a:t>
            </a:r>
          </a:p>
          <a:p>
            <a:r>
              <a:rPr lang="en-GB" sz="2400" b="1" i="1" dirty="0"/>
              <a:t>5-10 years of age: </a:t>
            </a:r>
            <a:r>
              <a:rPr lang="en-GB" sz="2400" dirty="0"/>
              <a:t>Vocabulary and understanding expand through the school years. Exposure to reading helps children to learn more complex 	grammatical forms (plurals, pronouns). Realisation of the complexities of language and how it may be used in different ways to express the same intent. Deeper understanding of jokes, riddles.</a:t>
            </a:r>
          </a:p>
          <a:p>
            <a:r>
              <a:rPr lang="en-GB" sz="2400" b="1" i="1" dirty="0"/>
              <a:t>10-15 years of age: </a:t>
            </a:r>
            <a:r>
              <a:rPr lang="en-GB" sz="2400" dirty="0"/>
              <a:t>Cognitive potential matures into adulthood. Education continues to enhance grammar and vocabulary skills so that the young person can fully participate and understand language. Teenagers may be more influenced by peers than parents. Use of ‘slang’ can lead to confusion or mis-understandings.</a:t>
            </a:r>
          </a:p>
          <a:p>
            <a:pPr marL="0" indent="0">
              <a:buNone/>
            </a:pPr>
            <a:endParaRPr lang="en-GB" sz="2400" dirty="0"/>
          </a:p>
        </p:txBody>
      </p:sp>
      <p:sp>
        <p:nvSpPr>
          <p:cNvPr id="4" name="Title 1">
            <a:extLst>
              <a:ext uri="{FF2B5EF4-FFF2-40B4-BE49-F238E27FC236}">
                <a16:creationId xmlns:a16="http://schemas.microsoft.com/office/drawing/2014/main" id="{A0E0354A-0835-4D15-8AB0-89174E18C157}"/>
              </a:ext>
            </a:extLst>
          </p:cNvPr>
          <p:cNvSpPr>
            <a:spLocks noGrp="1"/>
          </p:cNvSpPr>
          <p:nvPr>
            <p:ph type="title"/>
          </p:nvPr>
        </p:nvSpPr>
        <p:spPr>
          <a:xfrm>
            <a:off x="2817631" y="500062"/>
            <a:ext cx="8536169" cy="1325563"/>
          </a:xfrm>
        </p:spPr>
        <p:txBody>
          <a:bodyPr/>
          <a:lstStyle/>
          <a:p>
            <a:r>
              <a:rPr lang="en-GB" b="1" dirty="0"/>
              <a:t>Stages of Language Development </a:t>
            </a:r>
          </a:p>
        </p:txBody>
      </p:sp>
      <p:pic>
        <p:nvPicPr>
          <p:cNvPr id="5" name="Picture 4">
            <a:extLst>
              <a:ext uri="{FF2B5EF4-FFF2-40B4-BE49-F238E27FC236}">
                <a16:creationId xmlns:a16="http://schemas.microsoft.com/office/drawing/2014/main" id="{3DC72853-364C-48D9-9B64-DB4B1A1AFCCE}"/>
              </a:ext>
            </a:extLst>
          </p:cNvPr>
          <p:cNvPicPr>
            <a:picLocks noChangeAspect="1"/>
          </p:cNvPicPr>
          <p:nvPr/>
        </p:nvPicPr>
        <p:blipFill>
          <a:blip r:embed="rId3"/>
          <a:stretch>
            <a:fillRect/>
          </a:stretch>
        </p:blipFill>
        <p:spPr>
          <a:xfrm>
            <a:off x="1787318" y="365125"/>
            <a:ext cx="1030313" cy="1237595"/>
          </a:xfrm>
          <a:prstGeom prst="rect">
            <a:avLst/>
          </a:prstGeom>
        </p:spPr>
      </p:pic>
    </p:spTree>
    <p:extLst>
      <p:ext uri="{BB962C8B-B14F-4D97-AF65-F5344CB8AC3E}">
        <p14:creationId xmlns:p14="http://schemas.microsoft.com/office/powerpoint/2010/main" val="16624613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CFBA9-35D8-4157-9B3F-201B7BA27413}"/>
              </a:ext>
            </a:extLst>
          </p:cNvPr>
          <p:cNvSpPr>
            <a:spLocks noGrp="1"/>
          </p:cNvSpPr>
          <p:nvPr>
            <p:ph type="title"/>
          </p:nvPr>
        </p:nvSpPr>
        <p:spPr>
          <a:xfrm>
            <a:off x="2897578" y="365125"/>
            <a:ext cx="8456221" cy="1325563"/>
          </a:xfrm>
        </p:spPr>
        <p:txBody>
          <a:bodyPr/>
          <a:lstStyle/>
          <a:p>
            <a:r>
              <a:rPr lang="en-GB" b="1" dirty="0"/>
              <a:t>Pragmatic and Semantic </a:t>
            </a:r>
            <a:br>
              <a:rPr lang="en-GB" b="1" dirty="0"/>
            </a:br>
            <a:r>
              <a:rPr lang="en-GB" b="1" dirty="0"/>
              <a:t>Language Skills </a:t>
            </a:r>
          </a:p>
        </p:txBody>
      </p:sp>
      <p:sp>
        <p:nvSpPr>
          <p:cNvPr id="3" name="Content Placeholder 2">
            <a:extLst>
              <a:ext uri="{FF2B5EF4-FFF2-40B4-BE49-F238E27FC236}">
                <a16:creationId xmlns:a16="http://schemas.microsoft.com/office/drawing/2014/main" id="{47EE5F7C-93C3-42E9-9F4F-4B004DB31FC0}"/>
              </a:ext>
            </a:extLst>
          </p:cNvPr>
          <p:cNvSpPr>
            <a:spLocks noGrp="1"/>
          </p:cNvSpPr>
          <p:nvPr>
            <p:ph idx="1"/>
          </p:nvPr>
        </p:nvSpPr>
        <p:spPr/>
        <p:txBody>
          <a:bodyPr>
            <a:normAutofit fontScale="92500" lnSpcReduction="10000"/>
          </a:bodyPr>
          <a:lstStyle/>
          <a:p>
            <a:pPr lvl="0"/>
            <a:r>
              <a:rPr lang="en-GB" b="1" dirty="0"/>
              <a:t>Pragmatic Language Skills: </a:t>
            </a:r>
            <a:r>
              <a:rPr lang="en-GB" dirty="0"/>
              <a:t>using language appropriately in social situations</a:t>
            </a:r>
          </a:p>
          <a:p>
            <a:r>
              <a:rPr lang="en-GB" b="1" dirty="0"/>
              <a:t>Semantic Language Skills: </a:t>
            </a:r>
            <a:r>
              <a:rPr lang="en-GB" dirty="0"/>
              <a:t>understanding the meaning of what is being said</a:t>
            </a:r>
          </a:p>
          <a:p>
            <a:pPr lvl="1"/>
            <a:r>
              <a:rPr lang="en-GB" b="1" u="sng" dirty="0">
                <a:hlinkClick r:id="rId2" tooltip="Phonology"/>
              </a:rPr>
              <a:t>Phonology</a:t>
            </a:r>
            <a:r>
              <a:rPr lang="en-GB" dirty="0"/>
              <a:t> involves the rules about the structure and sequence of speech sounds.</a:t>
            </a:r>
            <a:endParaRPr lang="en-GB" sz="3200" dirty="0"/>
          </a:p>
          <a:p>
            <a:pPr lvl="1"/>
            <a:r>
              <a:rPr lang="en-GB" b="1" u="sng" dirty="0">
                <a:hlinkClick r:id="rId3" tooltip="Semantics"/>
              </a:rPr>
              <a:t>Semantics</a:t>
            </a:r>
            <a:r>
              <a:rPr lang="en-GB" dirty="0"/>
              <a:t> consists of </a:t>
            </a:r>
            <a:r>
              <a:rPr lang="en-GB" u="sng" dirty="0">
                <a:hlinkClick r:id="rId4" tooltip="Vocabulary"/>
              </a:rPr>
              <a:t>vocabulary</a:t>
            </a:r>
            <a:r>
              <a:rPr lang="en-GB" dirty="0"/>
              <a:t> and how concepts are expressed through words.</a:t>
            </a:r>
            <a:endParaRPr lang="en-GB" sz="3200" dirty="0"/>
          </a:p>
          <a:p>
            <a:pPr lvl="1"/>
            <a:r>
              <a:rPr lang="en-GB" b="1" u="sng" dirty="0">
                <a:hlinkClick r:id="rId5" tooltip="Grammar"/>
              </a:rPr>
              <a:t>Grammar</a:t>
            </a:r>
            <a:r>
              <a:rPr lang="en-GB" dirty="0"/>
              <a:t> involves two parts.</a:t>
            </a:r>
            <a:endParaRPr lang="en-GB" sz="3200" dirty="0"/>
          </a:p>
          <a:p>
            <a:pPr lvl="1"/>
            <a:r>
              <a:rPr lang="en-GB" dirty="0"/>
              <a:t>The first, </a:t>
            </a:r>
            <a:r>
              <a:rPr lang="en-GB" b="1" u="sng" dirty="0">
                <a:hlinkClick r:id="rId6" tooltip="Syntax"/>
              </a:rPr>
              <a:t>syntax</a:t>
            </a:r>
            <a:r>
              <a:rPr lang="en-GB" dirty="0"/>
              <a:t>, is the rules in which words are arranged into sentences.</a:t>
            </a:r>
            <a:endParaRPr lang="en-GB" sz="3200" dirty="0"/>
          </a:p>
          <a:p>
            <a:pPr lvl="1"/>
            <a:r>
              <a:rPr lang="en-GB" dirty="0"/>
              <a:t>The second, </a:t>
            </a:r>
            <a:r>
              <a:rPr lang="en-GB" b="1" u="sng" dirty="0">
                <a:hlinkClick r:id="rId7" tooltip="Morphology (linguistics)"/>
              </a:rPr>
              <a:t>morphology</a:t>
            </a:r>
            <a:r>
              <a:rPr lang="en-GB" dirty="0"/>
              <a:t>, is the use of grammatical markers (indicating tense, active or passive voice etc.).</a:t>
            </a:r>
            <a:endParaRPr lang="en-GB" sz="3200" dirty="0"/>
          </a:p>
          <a:p>
            <a:pPr lvl="1"/>
            <a:r>
              <a:rPr lang="en-GB" b="1" u="sng" dirty="0">
                <a:hlinkClick r:id="rId8" tooltip="Pragmatics"/>
              </a:rPr>
              <a:t>Pragmatics</a:t>
            </a:r>
            <a:r>
              <a:rPr lang="en-GB" dirty="0"/>
              <a:t> involves the rules for appropriate and effective communication. Pragmatics involves three skills:</a:t>
            </a:r>
            <a:endParaRPr lang="en-GB" sz="3200" dirty="0"/>
          </a:p>
          <a:p>
            <a:pPr lvl="2"/>
            <a:r>
              <a:rPr lang="en-GB" dirty="0"/>
              <a:t>using language for greeting, demanding etc.,</a:t>
            </a:r>
            <a:endParaRPr lang="en-GB" sz="2800" dirty="0"/>
          </a:p>
          <a:p>
            <a:pPr lvl="2"/>
            <a:r>
              <a:rPr lang="en-GB" dirty="0"/>
              <a:t>changing language for talking differently depending on who it is you are talking to</a:t>
            </a:r>
            <a:endParaRPr lang="en-GB" sz="2800" dirty="0"/>
          </a:p>
          <a:p>
            <a:pPr lvl="2"/>
            <a:r>
              <a:rPr lang="en-GB" dirty="0"/>
              <a:t>following rules such as turn taking, staying on topic.</a:t>
            </a:r>
            <a:endParaRPr lang="en-GB" sz="2800" dirty="0"/>
          </a:p>
          <a:p>
            <a:pPr marL="457200" lvl="1" indent="0">
              <a:buNone/>
            </a:pPr>
            <a:endParaRPr lang="en-GB" dirty="0"/>
          </a:p>
          <a:p>
            <a:endParaRPr lang="en-GB" dirty="0"/>
          </a:p>
        </p:txBody>
      </p:sp>
      <p:pic>
        <p:nvPicPr>
          <p:cNvPr id="4" name="Picture 3">
            <a:extLst>
              <a:ext uri="{FF2B5EF4-FFF2-40B4-BE49-F238E27FC236}">
                <a16:creationId xmlns:a16="http://schemas.microsoft.com/office/drawing/2014/main" id="{FE6B15E2-4D1A-4E70-AFEF-93CBE93D0E99}"/>
              </a:ext>
            </a:extLst>
          </p:cNvPr>
          <p:cNvPicPr>
            <a:picLocks noChangeAspect="1"/>
          </p:cNvPicPr>
          <p:nvPr/>
        </p:nvPicPr>
        <p:blipFill>
          <a:blip r:embed="rId9"/>
          <a:stretch>
            <a:fillRect/>
          </a:stretch>
        </p:blipFill>
        <p:spPr>
          <a:xfrm>
            <a:off x="1756988" y="280758"/>
            <a:ext cx="1030313" cy="1237595"/>
          </a:xfrm>
          <a:prstGeom prst="rect">
            <a:avLst/>
          </a:prstGeom>
        </p:spPr>
      </p:pic>
    </p:spTree>
    <p:extLst>
      <p:ext uri="{BB962C8B-B14F-4D97-AF65-F5344CB8AC3E}">
        <p14:creationId xmlns:p14="http://schemas.microsoft.com/office/powerpoint/2010/main" val="5521774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B4973-3CA1-4FE8-91EA-87F7B1407B52}"/>
              </a:ext>
            </a:extLst>
          </p:cNvPr>
          <p:cNvSpPr>
            <a:spLocks noGrp="1"/>
          </p:cNvSpPr>
          <p:nvPr>
            <p:ph type="title"/>
          </p:nvPr>
        </p:nvSpPr>
        <p:spPr>
          <a:xfrm>
            <a:off x="2897578" y="365125"/>
            <a:ext cx="8456221" cy="1325563"/>
          </a:xfrm>
        </p:spPr>
        <p:txBody>
          <a:bodyPr/>
          <a:lstStyle/>
          <a:p>
            <a:r>
              <a:rPr lang="en-GB" b="1" dirty="0"/>
              <a:t>Pragmatics development</a:t>
            </a:r>
            <a:br>
              <a:rPr lang="en-GB" dirty="0"/>
            </a:br>
            <a:endParaRPr lang="en-GB" dirty="0"/>
          </a:p>
        </p:txBody>
      </p:sp>
      <p:sp>
        <p:nvSpPr>
          <p:cNvPr id="3" name="Content Placeholder 2">
            <a:extLst>
              <a:ext uri="{FF2B5EF4-FFF2-40B4-BE49-F238E27FC236}">
                <a16:creationId xmlns:a16="http://schemas.microsoft.com/office/drawing/2014/main" id="{B30A3303-DD73-471B-81CA-F22414DD8BF5}"/>
              </a:ext>
            </a:extLst>
          </p:cNvPr>
          <p:cNvSpPr>
            <a:spLocks noGrp="1"/>
          </p:cNvSpPr>
          <p:nvPr>
            <p:ph idx="1"/>
          </p:nvPr>
        </p:nvSpPr>
        <p:spPr/>
        <p:txBody>
          <a:bodyPr>
            <a:normAutofit fontScale="70000" lnSpcReduction="20000"/>
          </a:bodyPr>
          <a:lstStyle/>
          <a:p>
            <a:r>
              <a:rPr lang="en-GB" dirty="0"/>
              <a:t>From birth to one year, babies can engage in </a:t>
            </a:r>
            <a:r>
              <a:rPr lang="en-GB" u="sng" dirty="0">
                <a:hlinkClick r:id="rId2" tooltip="Joint attention"/>
              </a:rPr>
              <a:t>joint attention</a:t>
            </a:r>
            <a:r>
              <a:rPr lang="en-GB" dirty="0"/>
              <a:t> (sharing the attention of something with someone else). Infants also can engage in turn taking activities</a:t>
            </a:r>
            <a:r>
              <a:rPr lang="en-GB" baseline="30000" dirty="0"/>
              <a:t>. </a:t>
            </a:r>
            <a:r>
              <a:rPr lang="en-GB" dirty="0"/>
              <a:t>on the basis of their sensitivity to reactive contingency, which can elicit social responses in the babies from very early on. </a:t>
            </a:r>
          </a:p>
          <a:p>
            <a:pPr lvl="0"/>
            <a:r>
              <a:rPr lang="en-GB" dirty="0"/>
              <a:t>By </a:t>
            </a:r>
            <a:r>
              <a:rPr lang="en-GB" b="1" dirty="0"/>
              <a:t>1–2 years</a:t>
            </a:r>
            <a:r>
              <a:rPr lang="en-GB" dirty="0"/>
              <a:t>, they can engage in conversational turn taking and topic maintenance</a:t>
            </a:r>
            <a:r>
              <a:rPr lang="en-GB" baseline="30000" dirty="0"/>
              <a:t> </a:t>
            </a:r>
            <a:r>
              <a:rPr lang="en-GB" dirty="0"/>
              <a:t>and understand that turn taking interaction of others can convey relevant, communicative information. </a:t>
            </a:r>
          </a:p>
          <a:p>
            <a:pPr lvl="0"/>
            <a:r>
              <a:rPr lang="en-GB" dirty="0"/>
              <a:t>By </a:t>
            </a:r>
            <a:r>
              <a:rPr lang="en-GB" b="1" dirty="0"/>
              <a:t>age 3–5</a:t>
            </a:r>
            <a:r>
              <a:rPr lang="en-GB" dirty="0"/>
              <a:t>, children can master illocutionary intent, knowing what you meant to say even though you might not have said it and turnabout, which is turning the conversation over to another person. </a:t>
            </a:r>
          </a:p>
          <a:p>
            <a:pPr lvl="0"/>
            <a:r>
              <a:rPr lang="en-GB" dirty="0"/>
              <a:t>By </a:t>
            </a:r>
            <a:r>
              <a:rPr lang="en-GB" b="1" dirty="0"/>
              <a:t>age 6–10</a:t>
            </a:r>
            <a:r>
              <a:rPr lang="en-GB" dirty="0"/>
              <a:t>, shading occurs, which is changing the conversation topic gradually. Children are able to communicate effectively in demanding settings, such as on the telephone. </a:t>
            </a:r>
          </a:p>
          <a:p>
            <a:pPr marL="0" indent="0">
              <a:buNone/>
            </a:pPr>
            <a:endParaRPr lang="en-GB" dirty="0"/>
          </a:p>
          <a:p>
            <a:pPr marL="0" indent="0" algn="ctr">
              <a:buNone/>
            </a:pPr>
            <a:r>
              <a:rPr lang="en-GB" b="1" i="1" dirty="0"/>
              <a:t>‘Children’s speaking and listening skills lead the way for their reading and writing skills, and together these language skills are the primary tools of the mind for all future learning’</a:t>
            </a:r>
            <a:r>
              <a:rPr lang="en-GB" b="1" dirty="0"/>
              <a:t> </a:t>
            </a:r>
            <a:r>
              <a:rPr lang="en-GB" b="1" dirty="0" err="1"/>
              <a:t>Roskos</a:t>
            </a:r>
            <a:r>
              <a:rPr lang="en-GB" b="1" dirty="0"/>
              <a:t>, Tabors &amp; Lenhart, 2005 </a:t>
            </a:r>
            <a:r>
              <a:rPr lang="en-GB" b="1" dirty="0" err="1"/>
              <a:t>p.v.</a:t>
            </a:r>
            <a:endParaRPr lang="en-GB" b="1" dirty="0"/>
          </a:p>
          <a:p>
            <a:endParaRPr lang="en-GB" dirty="0"/>
          </a:p>
        </p:txBody>
      </p:sp>
      <p:pic>
        <p:nvPicPr>
          <p:cNvPr id="4" name="Picture 3">
            <a:extLst>
              <a:ext uri="{FF2B5EF4-FFF2-40B4-BE49-F238E27FC236}">
                <a16:creationId xmlns:a16="http://schemas.microsoft.com/office/drawing/2014/main" id="{B5D92860-F6D5-414B-A573-FD27582819F6}"/>
              </a:ext>
            </a:extLst>
          </p:cNvPr>
          <p:cNvPicPr>
            <a:picLocks noChangeAspect="1"/>
          </p:cNvPicPr>
          <p:nvPr/>
        </p:nvPicPr>
        <p:blipFill>
          <a:blip r:embed="rId3"/>
          <a:stretch>
            <a:fillRect/>
          </a:stretch>
        </p:blipFill>
        <p:spPr>
          <a:xfrm>
            <a:off x="1717510" y="278969"/>
            <a:ext cx="1030313" cy="1237595"/>
          </a:xfrm>
          <a:prstGeom prst="rect">
            <a:avLst/>
          </a:prstGeom>
        </p:spPr>
      </p:pic>
    </p:spTree>
    <p:extLst>
      <p:ext uri="{BB962C8B-B14F-4D97-AF65-F5344CB8AC3E}">
        <p14:creationId xmlns:p14="http://schemas.microsoft.com/office/powerpoint/2010/main" val="38918374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571DF09-4B27-4074-A1E4-89C071C258E0}"/>
              </a:ext>
            </a:extLst>
          </p:cNvPr>
          <p:cNvPicPr>
            <a:picLocks noChangeAspect="1"/>
          </p:cNvPicPr>
          <p:nvPr/>
        </p:nvPicPr>
        <p:blipFill>
          <a:blip r:embed="rId3"/>
          <a:stretch>
            <a:fillRect/>
          </a:stretch>
        </p:blipFill>
        <p:spPr>
          <a:xfrm>
            <a:off x="1765012" y="240724"/>
            <a:ext cx="1030313" cy="1237595"/>
          </a:xfrm>
          <a:prstGeom prst="rect">
            <a:avLst/>
          </a:prstGeom>
        </p:spPr>
      </p:pic>
      <p:sp>
        <p:nvSpPr>
          <p:cNvPr id="10" name="Content Placeholder 9">
            <a:extLst>
              <a:ext uri="{FF2B5EF4-FFF2-40B4-BE49-F238E27FC236}">
                <a16:creationId xmlns:a16="http://schemas.microsoft.com/office/drawing/2014/main" id="{50AF6BC5-3CA7-4885-90CC-71864D14535A}"/>
              </a:ext>
            </a:extLst>
          </p:cNvPr>
          <p:cNvSpPr>
            <a:spLocks noGrp="1"/>
          </p:cNvSpPr>
          <p:nvPr>
            <p:ph idx="1"/>
          </p:nvPr>
        </p:nvSpPr>
        <p:spPr/>
        <p:txBody>
          <a:bodyPr/>
          <a:lstStyle/>
          <a:p>
            <a:endParaRPr lang="en-GB" dirty="0"/>
          </a:p>
          <a:p>
            <a:pPr marL="0" indent="0">
              <a:buNone/>
            </a:pPr>
            <a:endParaRPr lang="en-GB" dirty="0"/>
          </a:p>
        </p:txBody>
      </p:sp>
      <p:sp>
        <p:nvSpPr>
          <p:cNvPr id="3" name="TextBox 2">
            <a:extLst>
              <a:ext uri="{FF2B5EF4-FFF2-40B4-BE49-F238E27FC236}">
                <a16:creationId xmlns:a16="http://schemas.microsoft.com/office/drawing/2014/main" id="{4BF09550-AB67-416C-BEAF-CADAD628D5DF}"/>
              </a:ext>
            </a:extLst>
          </p:cNvPr>
          <p:cNvSpPr txBox="1"/>
          <p:nvPr/>
        </p:nvSpPr>
        <p:spPr>
          <a:xfrm>
            <a:off x="808495" y="2136338"/>
            <a:ext cx="10196593" cy="5170646"/>
          </a:xfrm>
          <a:prstGeom prst="rect">
            <a:avLst/>
          </a:prstGeom>
          <a:noFill/>
        </p:spPr>
        <p:txBody>
          <a:bodyPr wrap="square" rtlCol="0">
            <a:spAutoFit/>
          </a:bodyPr>
          <a:lstStyle/>
          <a:p>
            <a:pPr marL="342900" indent="-342900">
              <a:buFont typeface="Arial" panose="020B0604020202020204" pitchFamily="34" charset="0"/>
              <a:buChar char="•"/>
            </a:pPr>
            <a:r>
              <a:rPr lang="en-GB" sz="2400" dirty="0"/>
              <a:t>On educational achievement and future life chances </a:t>
            </a:r>
          </a:p>
          <a:p>
            <a:endParaRPr lang="en-GB" sz="2400" dirty="0"/>
          </a:p>
          <a:p>
            <a:pPr algn="ctr"/>
            <a:r>
              <a:rPr lang="en-GB" sz="2400" dirty="0"/>
              <a:t> </a:t>
            </a:r>
            <a:r>
              <a:rPr lang="en-GB" sz="2400" b="1" i="1" dirty="0"/>
              <a:t>‘Children’s speaking and listening skills lead the way for their reading and writing skills, and together these language skills are the primary tools of the mind for all future learning’</a:t>
            </a:r>
            <a:r>
              <a:rPr lang="en-GB" sz="2400" b="1" dirty="0"/>
              <a:t> </a:t>
            </a:r>
            <a:r>
              <a:rPr lang="en-GB" sz="2400" b="1" dirty="0" err="1"/>
              <a:t>Roskos</a:t>
            </a:r>
            <a:r>
              <a:rPr lang="en-GB" sz="2400" b="1" dirty="0"/>
              <a:t>, Tabors &amp; Lenhart, 2005 </a:t>
            </a:r>
            <a:r>
              <a:rPr lang="en-GB" sz="2400" b="1" dirty="0" err="1"/>
              <a:t>p.v.</a:t>
            </a:r>
            <a:endParaRPr lang="en-GB" sz="2400" b="1" dirty="0"/>
          </a:p>
          <a:p>
            <a:pPr algn="ctr"/>
            <a:endParaRPr lang="en-GB" sz="2400" b="1" dirty="0"/>
          </a:p>
          <a:p>
            <a:pPr marL="342900" indent="-342900">
              <a:buFont typeface="Arial" panose="020B0604020202020204" pitchFamily="34" charset="0"/>
              <a:buChar char="•"/>
            </a:pPr>
            <a:r>
              <a:rPr lang="en-GB" sz="2400" dirty="0"/>
              <a:t>On emotional well-being and behaviour </a:t>
            </a:r>
          </a:p>
          <a:p>
            <a:endParaRPr lang="en-GB" sz="2400" dirty="0"/>
          </a:p>
          <a:p>
            <a:pPr algn="ctr"/>
            <a:r>
              <a:rPr lang="en-GB" sz="2400" b="1" i="1" dirty="0"/>
              <a:t>‘Communication provides the foundation for children’s development. Communication problems can impair the ability to interact, manage behaviour, learn and think.’ (Cross, 2004).</a:t>
            </a:r>
          </a:p>
          <a:p>
            <a:endParaRPr lang="en-GB" sz="2400" dirty="0"/>
          </a:p>
          <a:p>
            <a:endParaRPr lang="en-GB" sz="2400" dirty="0"/>
          </a:p>
          <a:p>
            <a:endParaRPr lang="en-GB" dirty="0"/>
          </a:p>
        </p:txBody>
      </p:sp>
      <p:sp>
        <p:nvSpPr>
          <p:cNvPr id="5" name="Title 1">
            <a:extLst>
              <a:ext uri="{FF2B5EF4-FFF2-40B4-BE49-F238E27FC236}">
                <a16:creationId xmlns:a16="http://schemas.microsoft.com/office/drawing/2014/main" id="{EC257125-28D1-47B6-A9D4-C9622F31E029}"/>
              </a:ext>
            </a:extLst>
          </p:cNvPr>
          <p:cNvSpPr>
            <a:spLocks noGrp="1"/>
          </p:cNvSpPr>
          <p:nvPr>
            <p:ph type="title"/>
          </p:nvPr>
        </p:nvSpPr>
        <p:spPr>
          <a:xfrm>
            <a:off x="2897578" y="365125"/>
            <a:ext cx="8456221" cy="1325563"/>
          </a:xfrm>
        </p:spPr>
        <p:txBody>
          <a:bodyPr>
            <a:normAutofit fontScale="90000"/>
          </a:bodyPr>
          <a:lstStyle/>
          <a:p>
            <a:br>
              <a:rPr lang="en-GB" b="1" dirty="0"/>
            </a:br>
            <a:br>
              <a:rPr lang="en-GB" b="1" dirty="0"/>
            </a:br>
            <a:r>
              <a:rPr lang="en-GB" b="1" dirty="0"/>
              <a:t>The impact of Speech, </a:t>
            </a:r>
            <a:br>
              <a:rPr lang="en-GB" b="1" dirty="0"/>
            </a:br>
            <a:r>
              <a:rPr lang="en-GB" b="1" dirty="0"/>
              <a:t>Language and Communication Needs</a:t>
            </a:r>
            <a:br>
              <a:rPr lang="en-GB" b="1" dirty="0"/>
            </a:br>
            <a:br>
              <a:rPr lang="en-GB" dirty="0"/>
            </a:br>
            <a:endParaRPr lang="en-GB" dirty="0"/>
          </a:p>
        </p:txBody>
      </p:sp>
    </p:spTree>
    <p:extLst>
      <p:ext uri="{BB962C8B-B14F-4D97-AF65-F5344CB8AC3E}">
        <p14:creationId xmlns:p14="http://schemas.microsoft.com/office/powerpoint/2010/main" val="2081305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571DF09-4B27-4074-A1E4-89C071C258E0}"/>
              </a:ext>
            </a:extLst>
          </p:cNvPr>
          <p:cNvPicPr>
            <a:picLocks noChangeAspect="1"/>
          </p:cNvPicPr>
          <p:nvPr/>
        </p:nvPicPr>
        <p:blipFill>
          <a:blip r:embed="rId3"/>
          <a:stretch>
            <a:fillRect/>
          </a:stretch>
        </p:blipFill>
        <p:spPr>
          <a:xfrm>
            <a:off x="1824389" y="215283"/>
            <a:ext cx="1030313" cy="1237595"/>
          </a:xfrm>
          <a:prstGeom prst="rect">
            <a:avLst/>
          </a:prstGeom>
        </p:spPr>
      </p:pic>
      <p:sp>
        <p:nvSpPr>
          <p:cNvPr id="10" name="Content Placeholder 9">
            <a:extLst>
              <a:ext uri="{FF2B5EF4-FFF2-40B4-BE49-F238E27FC236}">
                <a16:creationId xmlns:a16="http://schemas.microsoft.com/office/drawing/2014/main" id="{50AF6BC5-3CA7-4885-90CC-71864D14535A}"/>
              </a:ext>
            </a:extLst>
          </p:cNvPr>
          <p:cNvSpPr>
            <a:spLocks noGrp="1"/>
          </p:cNvSpPr>
          <p:nvPr>
            <p:ph idx="1"/>
          </p:nvPr>
        </p:nvSpPr>
        <p:spPr/>
        <p:txBody>
          <a:bodyPr/>
          <a:lstStyle/>
          <a:p>
            <a:pPr marL="0" indent="0">
              <a:buNone/>
            </a:pPr>
            <a:endParaRPr lang="en-GB" sz="2400" b="1" dirty="0"/>
          </a:p>
          <a:p>
            <a:pPr marL="0" indent="0">
              <a:buNone/>
            </a:pPr>
            <a:r>
              <a:rPr lang="en-GB" sz="2400" b="1" dirty="0"/>
              <a:t>What Speech, Language and Communication Needs might you notice in school? </a:t>
            </a:r>
          </a:p>
          <a:p>
            <a:pPr marL="0" indent="0">
              <a:buNone/>
            </a:pPr>
            <a:endParaRPr lang="en-GB" b="1" dirty="0"/>
          </a:p>
          <a:p>
            <a:r>
              <a:rPr lang="en-GB" sz="2400" dirty="0"/>
              <a:t>Difficulties with Speech </a:t>
            </a:r>
          </a:p>
          <a:p>
            <a:r>
              <a:rPr lang="en-GB" sz="2400" dirty="0"/>
              <a:t>Difficulties with Language</a:t>
            </a:r>
          </a:p>
          <a:p>
            <a:r>
              <a:rPr lang="en-GB" sz="2400" dirty="0"/>
              <a:t>Difficulties with communication and the social use of language</a:t>
            </a:r>
          </a:p>
          <a:p>
            <a:r>
              <a:rPr lang="en-GB" sz="2400" dirty="0"/>
              <a:t>Difficulties with listening and attention </a:t>
            </a:r>
          </a:p>
          <a:p>
            <a:endParaRPr lang="en-GB" sz="2400" dirty="0"/>
          </a:p>
          <a:p>
            <a:pPr marL="0" indent="0">
              <a:buNone/>
            </a:pPr>
            <a:endParaRPr lang="en-GB" dirty="0"/>
          </a:p>
        </p:txBody>
      </p:sp>
      <p:sp>
        <p:nvSpPr>
          <p:cNvPr id="4" name="Title 1">
            <a:extLst>
              <a:ext uri="{FF2B5EF4-FFF2-40B4-BE49-F238E27FC236}">
                <a16:creationId xmlns:a16="http://schemas.microsoft.com/office/drawing/2014/main" id="{C7947949-DF9C-4C4B-9E78-3B106D9CC6CB}"/>
              </a:ext>
            </a:extLst>
          </p:cNvPr>
          <p:cNvSpPr>
            <a:spLocks noGrp="1"/>
          </p:cNvSpPr>
          <p:nvPr>
            <p:ph type="title"/>
          </p:nvPr>
        </p:nvSpPr>
        <p:spPr>
          <a:xfrm>
            <a:off x="2897578" y="365125"/>
            <a:ext cx="8456221" cy="1325563"/>
          </a:xfrm>
        </p:spPr>
        <p:txBody>
          <a:bodyPr>
            <a:normAutofit fontScale="90000"/>
          </a:bodyPr>
          <a:lstStyle/>
          <a:p>
            <a:br>
              <a:rPr lang="en-GB" b="1" dirty="0"/>
            </a:br>
            <a:br>
              <a:rPr lang="en-GB" b="1" dirty="0"/>
            </a:br>
            <a:r>
              <a:rPr lang="en-GB" b="1" dirty="0"/>
              <a:t>Speech, Language and </a:t>
            </a:r>
            <a:br>
              <a:rPr lang="en-GB" b="1" dirty="0"/>
            </a:br>
            <a:r>
              <a:rPr lang="en-GB" b="1" dirty="0"/>
              <a:t>Communication Needs in School </a:t>
            </a:r>
            <a:br>
              <a:rPr lang="en-GB" b="1" dirty="0"/>
            </a:br>
            <a:br>
              <a:rPr lang="en-GB" dirty="0"/>
            </a:br>
            <a:endParaRPr lang="en-GB" dirty="0"/>
          </a:p>
        </p:txBody>
      </p:sp>
    </p:spTree>
    <p:extLst>
      <p:ext uri="{BB962C8B-B14F-4D97-AF65-F5344CB8AC3E}">
        <p14:creationId xmlns:p14="http://schemas.microsoft.com/office/powerpoint/2010/main" val="39616684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45CC53-18E5-4128-8850-32063CE58C72}"/>
              </a:ext>
            </a:extLst>
          </p:cNvPr>
          <p:cNvSpPr>
            <a:spLocks noGrp="1"/>
          </p:cNvSpPr>
          <p:nvPr>
            <p:ph idx="1"/>
          </p:nvPr>
        </p:nvSpPr>
        <p:spPr/>
        <p:txBody>
          <a:bodyPr>
            <a:normAutofit fontScale="70000" lnSpcReduction="20000"/>
          </a:bodyPr>
          <a:lstStyle/>
          <a:p>
            <a:pPr marL="0" indent="0">
              <a:buNone/>
            </a:pPr>
            <a:r>
              <a:rPr lang="en-GB" sz="3400" b="1" dirty="0"/>
              <a:t>In the classroom children with SLCN may:</a:t>
            </a:r>
          </a:p>
          <a:p>
            <a:r>
              <a:rPr lang="en-GB" sz="3400" dirty="0"/>
              <a:t>Have poor attention/concentration and impulse regulation</a:t>
            </a:r>
          </a:p>
          <a:p>
            <a:r>
              <a:rPr lang="en-GB" sz="3400" dirty="0"/>
              <a:t>Be disorganised</a:t>
            </a:r>
          </a:p>
          <a:p>
            <a:r>
              <a:rPr lang="en-GB" sz="3400" dirty="0"/>
              <a:t>Have weak memory skills</a:t>
            </a:r>
          </a:p>
          <a:p>
            <a:r>
              <a:rPr lang="en-GB" sz="3400" dirty="0"/>
              <a:t>Have difficulties explaining / negotiating</a:t>
            </a:r>
          </a:p>
          <a:p>
            <a:r>
              <a:rPr lang="en-GB" sz="3400" dirty="0"/>
              <a:t>Not answer the question that was asked/answer literally</a:t>
            </a:r>
          </a:p>
          <a:p>
            <a:r>
              <a:rPr lang="en-GB" sz="3400" dirty="0"/>
              <a:t>Misunderstand jokes/banter</a:t>
            </a:r>
          </a:p>
          <a:p>
            <a:r>
              <a:rPr lang="en-GB" sz="3400" dirty="0"/>
              <a:t>Have difficulties understanding / processing information - be confused and angry</a:t>
            </a:r>
          </a:p>
          <a:p>
            <a:r>
              <a:rPr lang="en-GB" sz="3400" dirty="0"/>
              <a:t>Make slow educational progress and have difficulty acquiring literacy skills.</a:t>
            </a:r>
          </a:p>
          <a:p>
            <a:r>
              <a:rPr lang="en-GB" sz="3400" b="1" dirty="0"/>
              <a:t>Be misunderstood and mistakenly viewed as having low intelligence, inattentive, non-compliant, or deliberately dishonest, disrespectful, and defiant.</a:t>
            </a:r>
          </a:p>
        </p:txBody>
      </p:sp>
      <p:pic>
        <p:nvPicPr>
          <p:cNvPr id="4" name="Picture 3">
            <a:extLst>
              <a:ext uri="{FF2B5EF4-FFF2-40B4-BE49-F238E27FC236}">
                <a16:creationId xmlns:a16="http://schemas.microsoft.com/office/drawing/2014/main" id="{91348AF2-5052-41B0-BF2F-D4D12CE0D0CF}"/>
              </a:ext>
            </a:extLst>
          </p:cNvPr>
          <p:cNvPicPr>
            <a:picLocks noChangeAspect="1"/>
          </p:cNvPicPr>
          <p:nvPr/>
        </p:nvPicPr>
        <p:blipFill>
          <a:blip r:embed="rId3"/>
          <a:stretch>
            <a:fillRect/>
          </a:stretch>
        </p:blipFill>
        <p:spPr>
          <a:xfrm>
            <a:off x="1861250" y="283978"/>
            <a:ext cx="1030313" cy="1237595"/>
          </a:xfrm>
          <a:prstGeom prst="rect">
            <a:avLst/>
          </a:prstGeom>
        </p:spPr>
      </p:pic>
      <p:sp>
        <p:nvSpPr>
          <p:cNvPr id="5" name="Title 1">
            <a:extLst>
              <a:ext uri="{FF2B5EF4-FFF2-40B4-BE49-F238E27FC236}">
                <a16:creationId xmlns:a16="http://schemas.microsoft.com/office/drawing/2014/main" id="{E4FDB78C-9885-4321-93CF-EDFFAE01012F}"/>
              </a:ext>
            </a:extLst>
          </p:cNvPr>
          <p:cNvSpPr>
            <a:spLocks noGrp="1"/>
          </p:cNvSpPr>
          <p:nvPr>
            <p:ph type="title"/>
          </p:nvPr>
        </p:nvSpPr>
        <p:spPr>
          <a:xfrm>
            <a:off x="3028208" y="365125"/>
            <a:ext cx="8325591" cy="1325563"/>
          </a:xfrm>
        </p:spPr>
        <p:txBody>
          <a:bodyPr>
            <a:normAutofit fontScale="90000"/>
          </a:bodyPr>
          <a:lstStyle/>
          <a:p>
            <a:br>
              <a:rPr lang="en-GB" b="1" dirty="0"/>
            </a:br>
            <a:r>
              <a:rPr lang="en-GB" sz="4900" b="1" dirty="0"/>
              <a:t>SLCN in the Classroom: </a:t>
            </a:r>
            <a:br>
              <a:rPr lang="en-GB" b="1" dirty="0"/>
            </a:br>
            <a:endParaRPr lang="en-GB" b="1" dirty="0"/>
          </a:p>
        </p:txBody>
      </p:sp>
    </p:spTree>
    <p:extLst>
      <p:ext uri="{BB962C8B-B14F-4D97-AF65-F5344CB8AC3E}">
        <p14:creationId xmlns:p14="http://schemas.microsoft.com/office/powerpoint/2010/main" val="37658866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45CC53-18E5-4128-8850-32063CE58C72}"/>
              </a:ext>
            </a:extLst>
          </p:cNvPr>
          <p:cNvSpPr>
            <a:spLocks noGrp="1"/>
          </p:cNvSpPr>
          <p:nvPr>
            <p:ph idx="1"/>
          </p:nvPr>
        </p:nvSpPr>
        <p:spPr/>
        <p:txBody>
          <a:bodyPr>
            <a:normAutofit/>
          </a:bodyPr>
          <a:lstStyle/>
          <a:p>
            <a:r>
              <a:rPr lang="en-GB" dirty="0"/>
              <a:t>Vocabulary difficulties at age five are associated with poor literacy in adulthood. </a:t>
            </a:r>
          </a:p>
          <a:p>
            <a:pPr marL="0" indent="0">
              <a:buNone/>
            </a:pPr>
            <a:r>
              <a:rPr lang="en-GB" b="1" dirty="0"/>
              <a:t>2016/7 DfE data on SLCN</a:t>
            </a:r>
            <a:r>
              <a:rPr lang="en-GB" dirty="0"/>
              <a:t>:</a:t>
            </a:r>
          </a:p>
          <a:p>
            <a:r>
              <a:rPr lang="en-GB" dirty="0"/>
              <a:t>EY – 28% of children with SLCN achieve GLD across the 3 prime areas of learning by the end of EYFS. </a:t>
            </a:r>
          </a:p>
          <a:p>
            <a:r>
              <a:rPr lang="en-GB" dirty="0"/>
              <a:t>KS2 – 15% of pupils with SLCN reaching the expected level in R/W/M compared with 70% of all pupils.</a:t>
            </a:r>
          </a:p>
          <a:p>
            <a:r>
              <a:rPr lang="en-GB" dirty="0"/>
              <a:t>KS4 – only 15.4% of pupils with SLCN gain 5 GCSEs A*-C including Maths and English, compared with 63.9% of all pupils.</a:t>
            </a:r>
          </a:p>
        </p:txBody>
      </p:sp>
      <p:pic>
        <p:nvPicPr>
          <p:cNvPr id="4" name="Picture 3">
            <a:extLst>
              <a:ext uri="{FF2B5EF4-FFF2-40B4-BE49-F238E27FC236}">
                <a16:creationId xmlns:a16="http://schemas.microsoft.com/office/drawing/2014/main" id="{91348AF2-5052-41B0-BF2F-D4D12CE0D0CF}"/>
              </a:ext>
            </a:extLst>
          </p:cNvPr>
          <p:cNvPicPr>
            <a:picLocks noChangeAspect="1"/>
          </p:cNvPicPr>
          <p:nvPr/>
        </p:nvPicPr>
        <p:blipFill>
          <a:blip r:embed="rId3"/>
          <a:stretch>
            <a:fillRect/>
          </a:stretch>
        </p:blipFill>
        <p:spPr>
          <a:xfrm>
            <a:off x="1861250" y="283978"/>
            <a:ext cx="1030313" cy="1237595"/>
          </a:xfrm>
          <a:prstGeom prst="rect">
            <a:avLst/>
          </a:prstGeom>
        </p:spPr>
      </p:pic>
      <p:sp>
        <p:nvSpPr>
          <p:cNvPr id="5" name="Title 1">
            <a:extLst>
              <a:ext uri="{FF2B5EF4-FFF2-40B4-BE49-F238E27FC236}">
                <a16:creationId xmlns:a16="http://schemas.microsoft.com/office/drawing/2014/main" id="{E4FDB78C-9885-4321-93CF-EDFFAE01012F}"/>
              </a:ext>
            </a:extLst>
          </p:cNvPr>
          <p:cNvSpPr>
            <a:spLocks noGrp="1"/>
          </p:cNvSpPr>
          <p:nvPr>
            <p:ph type="title"/>
          </p:nvPr>
        </p:nvSpPr>
        <p:spPr>
          <a:xfrm>
            <a:off x="3028208" y="365125"/>
            <a:ext cx="8325591" cy="1325563"/>
          </a:xfrm>
        </p:spPr>
        <p:txBody>
          <a:bodyPr>
            <a:normAutofit fontScale="90000"/>
          </a:bodyPr>
          <a:lstStyle/>
          <a:p>
            <a:br>
              <a:rPr lang="en-GB" b="1" dirty="0"/>
            </a:br>
            <a:r>
              <a:rPr lang="en-GB" b="1" dirty="0"/>
              <a:t>SLCN in the Classroom: </a:t>
            </a:r>
            <a:br>
              <a:rPr lang="en-GB" b="1" dirty="0"/>
            </a:br>
            <a:r>
              <a:rPr lang="en-GB" b="1" dirty="0"/>
              <a:t>the impact on Educational Achievement </a:t>
            </a:r>
          </a:p>
        </p:txBody>
      </p:sp>
    </p:spTree>
    <p:extLst>
      <p:ext uri="{BB962C8B-B14F-4D97-AF65-F5344CB8AC3E}">
        <p14:creationId xmlns:p14="http://schemas.microsoft.com/office/powerpoint/2010/main" val="28016339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571DF09-4B27-4074-A1E4-89C071C258E0}"/>
              </a:ext>
            </a:extLst>
          </p:cNvPr>
          <p:cNvPicPr>
            <a:picLocks noChangeAspect="1"/>
          </p:cNvPicPr>
          <p:nvPr/>
        </p:nvPicPr>
        <p:blipFill>
          <a:blip r:embed="rId3"/>
          <a:stretch>
            <a:fillRect/>
          </a:stretch>
        </p:blipFill>
        <p:spPr>
          <a:xfrm>
            <a:off x="1824389" y="215283"/>
            <a:ext cx="1030313" cy="1237595"/>
          </a:xfrm>
          <a:prstGeom prst="rect">
            <a:avLst/>
          </a:prstGeom>
        </p:spPr>
      </p:pic>
      <p:sp>
        <p:nvSpPr>
          <p:cNvPr id="10" name="Content Placeholder 9">
            <a:extLst>
              <a:ext uri="{FF2B5EF4-FFF2-40B4-BE49-F238E27FC236}">
                <a16:creationId xmlns:a16="http://schemas.microsoft.com/office/drawing/2014/main" id="{50AF6BC5-3CA7-4885-90CC-71864D14535A}"/>
              </a:ext>
            </a:extLst>
          </p:cNvPr>
          <p:cNvSpPr>
            <a:spLocks noGrp="1"/>
          </p:cNvSpPr>
          <p:nvPr>
            <p:ph idx="1"/>
          </p:nvPr>
        </p:nvSpPr>
        <p:spPr/>
        <p:txBody>
          <a:bodyPr/>
          <a:lstStyle/>
          <a:p>
            <a:pPr marL="0" indent="0">
              <a:buNone/>
            </a:pPr>
            <a:endParaRPr lang="en-GB" dirty="0"/>
          </a:p>
          <a:p>
            <a:pPr marL="0" indent="0">
              <a:buNone/>
            </a:pPr>
            <a:endParaRPr lang="en-GB" dirty="0"/>
          </a:p>
        </p:txBody>
      </p:sp>
      <p:sp>
        <p:nvSpPr>
          <p:cNvPr id="3" name="TextBox 2">
            <a:extLst>
              <a:ext uri="{FF2B5EF4-FFF2-40B4-BE49-F238E27FC236}">
                <a16:creationId xmlns:a16="http://schemas.microsoft.com/office/drawing/2014/main" id="{E58EADCD-85E7-4E56-9B52-56840611196F}"/>
              </a:ext>
            </a:extLst>
          </p:cNvPr>
          <p:cNvSpPr txBox="1"/>
          <p:nvPr/>
        </p:nvSpPr>
        <p:spPr>
          <a:xfrm>
            <a:off x="838200" y="2200759"/>
            <a:ext cx="10515600" cy="3416320"/>
          </a:xfrm>
          <a:prstGeom prst="rect">
            <a:avLst/>
          </a:prstGeom>
          <a:noFill/>
        </p:spPr>
        <p:txBody>
          <a:bodyPr wrap="square" rtlCol="0">
            <a:spAutoFit/>
          </a:bodyPr>
          <a:lstStyle/>
          <a:p>
            <a:r>
              <a:rPr lang="en-GB" sz="2400" b="1" dirty="0"/>
              <a:t> </a:t>
            </a:r>
            <a:endParaRPr lang="en-GB" sz="2400" dirty="0"/>
          </a:p>
          <a:p>
            <a:pPr marL="342900" indent="-342900">
              <a:buFont typeface="Arial" panose="020B0604020202020204" pitchFamily="34" charset="0"/>
              <a:buChar char="•"/>
            </a:pPr>
            <a:r>
              <a:rPr lang="en-GB" sz="2400" b="1" dirty="0"/>
              <a:t>Environmental factors</a:t>
            </a:r>
            <a:endParaRPr lang="en-GB" sz="2400" dirty="0"/>
          </a:p>
          <a:p>
            <a:r>
              <a:rPr lang="en-GB" sz="2400" dirty="0"/>
              <a:t>	Adverse family conditions: low socio-economic status, psychosocial stress, 	parental mental illness, child abuse, interaction and attachment problems.</a:t>
            </a:r>
          </a:p>
          <a:p>
            <a:endParaRPr lang="en-GB" sz="2400" dirty="0"/>
          </a:p>
          <a:p>
            <a:pPr lvl="0"/>
            <a:r>
              <a:rPr lang="en-GB" sz="2400" dirty="0"/>
              <a:t>	Social inequality – Intergenerational cycle of communication deprivation</a:t>
            </a:r>
          </a:p>
          <a:p>
            <a:endParaRPr lang="en-GB" sz="2400" dirty="0"/>
          </a:p>
          <a:p>
            <a:pPr marL="342900" indent="-342900">
              <a:buFont typeface="Arial" panose="020B0604020202020204" pitchFamily="34" charset="0"/>
              <a:buChar char="•"/>
            </a:pPr>
            <a:r>
              <a:rPr lang="en-GB" sz="2400" b="1" dirty="0"/>
              <a:t>Child-level factors </a:t>
            </a:r>
          </a:p>
          <a:p>
            <a:r>
              <a:rPr lang="en-GB" sz="2400" dirty="0"/>
              <a:t>	Brain injury / premature birth / learning difficulties / genetic predisposition</a:t>
            </a:r>
          </a:p>
        </p:txBody>
      </p:sp>
      <p:sp>
        <p:nvSpPr>
          <p:cNvPr id="5" name="Title 1">
            <a:extLst>
              <a:ext uri="{FF2B5EF4-FFF2-40B4-BE49-F238E27FC236}">
                <a16:creationId xmlns:a16="http://schemas.microsoft.com/office/drawing/2014/main" id="{13E044AF-36C9-4061-83D8-851E237D8C33}"/>
              </a:ext>
            </a:extLst>
          </p:cNvPr>
          <p:cNvSpPr>
            <a:spLocks noGrp="1"/>
          </p:cNvSpPr>
          <p:nvPr>
            <p:ph type="title"/>
          </p:nvPr>
        </p:nvSpPr>
        <p:spPr>
          <a:xfrm>
            <a:off x="3028209" y="578139"/>
            <a:ext cx="8325591" cy="1325563"/>
          </a:xfrm>
        </p:spPr>
        <p:txBody>
          <a:bodyPr>
            <a:normAutofit fontScale="90000"/>
          </a:bodyPr>
          <a:lstStyle/>
          <a:p>
            <a:br>
              <a:rPr lang="en-GB" b="1" dirty="0"/>
            </a:br>
            <a:r>
              <a:rPr lang="en-GB" sz="5400" b="1" dirty="0"/>
              <a:t>Risk factors for </a:t>
            </a:r>
            <a:br>
              <a:rPr lang="en-GB" sz="5400" b="1" dirty="0"/>
            </a:br>
            <a:r>
              <a:rPr lang="en-GB" sz="5400" b="1" dirty="0"/>
              <a:t>developing SLCN</a:t>
            </a:r>
            <a:br>
              <a:rPr lang="en-GB" sz="5400" b="1" dirty="0"/>
            </a:br>
            <a:br>
              <a:rPr lang="en-GB" b="1" dirty="0"/>
            </a:br>
            <a:endParaRPr lang="en-GB" b="1" dirty="0"/>
          </a:p>
        </p:txBody>
      </p:sp>
    </p:spTree>
    <p:extLst>
      <p:ext uri="{BB962C8B-B14F-4D97-AF65-F5344CB8AC3E}">
        <p14:creationId xmlns:p14="http://schemas.microsoft.com/office/powerpoint/2010/main" val="18766655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571DF09-4B27-4074-A1E4-89C071C258E0}"/>
              </a:ext>
            </a:extLst>
          </p:cNvPr>
          <p:cNvPicPr>
            <a:picLocks noChangeAspect="1"/>
          </p:cNvPicPr>
          <p:nvPr/>
        </p:nvPicPr>
        <p:blipFill>
          <a:blip r:embed="rId3"/>
          <a:stretch>
            <a:fillRect/>
          </a:stretch>
        </p:blipFill>
        <p:spPr>
          <a:xfrm>
            <a:off x="1824389" y="215283"/>
            <a:ext cx="1030313" cy="1237595"/>
          </a:xfrm>
          <a:prstGeom prst="rect">
            <a:avLst/>
          </a:prstGeom>
        </p:spPr>
      </p:pic>
      <p:sp>
        <p:nvSpPr>
          <p:cNvPr id="10" name="Content Placeholder 9">
            <a:extLst>
              <a:ext uri="{FF2B5EF4-FFF2-40B4-BE49-F238E27FC236}">
                <a16:creationId xmlns:a16="http://schemas.microsoft.com/office/drawing/2014/main" id="{50AF6BC5-3CA7-4885-90CC-71864D14535A}"/>
              </a:ext>
            </a:extLst>
          </p:cNvPr>
          <p:cNvSpPr>
            <a:spLocks noGrp="1"/>
          </p:cNvSpPr>
          <p:nvPr>
            <p:ph idx="1"/>
          </p:nvPr>
        </p:nvSpPr>
        <p:spPr/>
        <p:txBody>
          <a:bodyPr/>
          <a:lstStyle/>
          <a:p>
            <a:endParaRPr lang="en-GB" dirty="0"/>
          </a:p>
          <a:p>
            <a:pPr marL="0" indent="0">
              <a:buNone/>
            </a:pPr>
            <a:endParaRPr lang="en-GB" dirty="0"/>
          </a:p>
        </p:txBody>
      </p:sp>
      <p:sp>
        <p:nvSpPr>
          <p:cNvPr id="3" name="TextBox 2">
            <a:extLst>
              <a:ext uri="{FF2B5EF4-FFF2-40B4-BE49-F238E27FC236}">
                <a16:creationId xmlns:a16="http://schemas.microsoft.com/office/drawing/2014/main" id="{EAB7BB8E-C405-4DBD-9D6B-0E249F2D5B10}"/>
              </a:ext>
            </a:extLst>
          </p:cNvPr>
          <p:cNvSpPr txBox="1"/>
          <p:nvPr/>
        </p:nvSpPr>
        <p:spPr>
          <a:xfrm>
            <a:off x="661076" y="1949612"/>
            <a:ext cx="10515600" cy="3785652"/>
          </a:xfrm>
          <a:prstGeom prst="rect">
            <a:avLst/>
          </a:prstGeom>
          <a:noFill/>
        </p:spPr>
        <p:txBody>
          <a:bodyPr wrap="square" rtlCol="0">
            <a:spAutoFit/>
          </a:bodyPr>
          <a:lstStyle/>
          <a:p>
            <a:endParaRPr lang="en-GB" sz="2400" dirty="0"/>
          </a:p>
          <a:p>
            <a:pPr marL="285750" indent="-285750">
              <a:buFont typeface="Arial" panose="020B0604020202020204" pitchFamily="34" charset="0"/>
              <a:buChar char="•"/>
            </a:pPr>
            <a:r>
              <a:rPr lang="en-GB" sz="2400" dirty="0"/>
              <a:t>heightened risk of developing emotional and behavioural difficulties</a:t>
            </a:r>
          </a:p>
          <a:p>
            <a:r>
              <a:rPr lang="en-GB" sz="2400" dirty="0"/>
              <a:t>	- depression</a:t>
            </a:r>
          </a:p>
          <a:p>
            <a:r>
              <a:rPr lang="en-GB" sz="2400" dirty="0"/>
              <a:t>	- anxiety disorders </a:t>
            </a:r>
          </a:p>
          <a:p>
            <a:r>
              <a:rPr lang="en-GB" sz="2400" dirty="0"/>
              <a:t>	- conduct and disruptive disorders</a:t>
            </a:r>
          </a:p>
          <a:p>
            <a:r>
              <a:rPr lang="en-GB" sz="2400" dirty="0"/>
              <a:t>	- ADHD</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Many of the difficulties that children with ADHD have are associated with executive function: the way the brain organises itself, plans what to do and what not to do and where to focus attention. </a:t>
            </a:r>
          </a:p>
        </p:txBody>
      </p:sp>
      <p:sp>
        <p:nvSpPr>
          <p:cNvPr id="5" name="Title 1">
            <a:extLst>
              <a:ext uri="{FF2B5EF4-FFF2-40B4-BE49-F238E27FC236}">
                <a16:creationId xmlns:a16="http://schemas.microsoft.com/office/drawing/2014/main" id="{BFFF80EE-4270-476A-BB00-FDAFF72209D1}"/>
              </a:ext>
            </a:extLst>
          </p:cNvPr>
          <p:cNvSpPr>
            <a:spLocks noGrp="1"/>
          </p:cNvSpPr>
          <p:nvPr>
            <p:ph type="title"/>
          </p:nvPr>
        </p:nvSpPr>
        <p:spPr>
          <a:xfrm>
            <a:off x="3028208" y="365125"/>
            <a:ext cx="8325591" cy="1325563"/>
          </a:xfrm>
        </p:spPr>
        <p:txBody>
          <a:bodyPr/>
          <a:lstStyle/>
          <a:p>
            <a:r>
              <a:rPr lang="en-GB" b="1" dirty="0"/>
              <a:t>SLCN and co-morbidity </a:t>
            </a:r>
            <a:br>
              <a:rPr lang="en-GB" b="1" dirty="0"/>
            </a:br>
            <a:r>
              <a:rPr lang="en-GB" b="1" dirty="0"/>
              <a:t>with SEMH needs</a:t>
            </a:r>
          </a:p>
        </p:txBody>
      </p:sp>
    </p:spTree>
    <p:extLst>
      <p:ext uri="{BB962C8B-B14F-4D97-AF65-F5344CB8AC3E}">
        <p14:creationId xmlns:p14="http://schemas.microsoft.com/office/powerpoint/2010/main" val="9384271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571DF09-4B27-4074-A1E4-89C071C258E0}"/>
              </a:ext>
            </a:extLst>
          </p:cNvPr>
          <p:cNvPicPr>
            <a:picLocks noChangeAspect="1"/>
          </p:cNvPicPr>
          <p:nvPr/>
        </p:nvPicPr>
        <p:blipFill>
          <a:blip r:embed="rId3"/>
          <a:stretch>
            <a:fillRect/>
          </a:stretch>
        </p:blipFill>
        <p:spPr>
          <a:xfrm>
            <a:off x="1824389" y="215283"/>
            <a:ext cx="1030313" cy="1237595"/>
          </a:xfrm>
          <a:prstGeom prst="rect">
            <a:avLst/>
          </a:prstGeom>
        </p:spPr>
      </p:pic>
      <p:sp>
        <p:nvSpPr>
          <p:cNvPr id="10" name="Content Placeholder 9">
            <a:extLst>
              <a:ext uri="{FF2B5EF4-FFF2-40B4-BE49-F238E27FC236}">
                <a16:creationId xmlns:a16="http://schemas.microsoft.com/office/drawing/2014/main" id="{50AF6BC5-3CA7-4885-90CC-71864D14535A}"/>
              </a:ext>
            </a:extLst>
          </p:cNvPr>
          <p:cNvSpPr>
            <a:spLocks noGrp="1"/>
          </p:cNvSpPr>
          <p:nvPr>
            <p:ph idx="1"/>
          </p:nvPr>
        </p:nvSpPr>
        <p:spPr>
          <a:xfrm>
            <a:off x="838200" y="1623828"/>
            <a:ext cx="10515600" cy="4351338"/>
          </a:xfrm>
        </p:spPr>
        <p:txBody>
          <a:bodyPr/>
          <a:lstStyle/>
          <a:p>
            <a:endParaRPr lang="en-GB" dirty="0"/>
          </a:p>
          <a:p>
            <a:pPr marL="0" indent="0">
              <a:buNone/>
            </a:pPr>
            <a:endParaRPr lang="en-GB" dirty="0"/>
          </a:p>
        </p:txBody>
      </p:sp>
      <p:sp>
        <p:nvSpPr>
          <p:cNvPr id="3" name="TextBox 2">
            <a:extLst>
              <a:ext uri="{FF2B5EF4-FFF2-40B4-BE49-F238E27FC236}">
                <a16:creationId xmlns:a16="http://schemas.microsoft.com/office/drawing/2014/main" id="{EAB7BB8E-C405-4DBD-9D6B-0E249F2D5B10}"/>
              </a:ext>
            </a:extLst>
          </p:cNvPr>
          <p:cNvSpPr txBox="1"/>
          <p:nvPr/>
        </p:nvSpPr>
        <p:spPr>
          <a:xfrm>
            <a:off x="661076" y="1949612"/>
            <a:ext cx="10515600" cy="4893647"/>
          </a:xfrm>
          <a:prstGeom prst="rect">
            <a:avLst/>
          </a:prstGeom>
          <a:noFill/>
        </p:spPr>
        <p:txBody>
          <a:bodyPr wrap="square" rtlCol="0">
            <a:spAutoFit/>
          </a:bodyPr>
          <a:lstStyle/>
          <a:p>
            <a:endParaRPr lang="en-GB" sz="2400" dirty="0"/>
          </a:p>
          <a:p>
            <a:pPr marL="285750" indent="-285750">
              <a:buFont typeface="Arial" panose="020B0604020202020204" pitchFamily="34" charset="0"/>
              <a:buChar char="•"/>
            </a:pPr>
            <a:r>
              <a:rPr lang="en-GB" sz="2400" dirty="0"/>
              <a:t>Two-thirds of 7-14 year olds with severe behavioural difficulties also have communication needs (Hartshorne, 2006)</a:t>
            </a:r>
          </a:p>
          <a:p>
            <a:endParaRPr lang="en-GB" sz="2400" dirty="0"/>
          </a:p>
          <a:p>
            <a:pPr marL="342900" indent="-342900">
              <a:buFont typeface="Arial" panose="020B0604020202020204" pitchFamily="34" charset="0"/>
              <a:buChar char="•"/>
            </a:pPr>
            <a:r>
              <a:rPr lang="en-GB" sz="2400" dirty="0"/>
              <a:t>Approximately three out of four children (71%) formally identified with EBD experienced clinically significant language deficits and approximately one out of two (57%) children with diagnosed language deficits also were identified with EBD. (Brenner, Ron Nelson and Epstein, 2002)</a:t>
            </a:r>
          </a:p>
          <a:p>
            <a:endParaRPr lang="en-GB" sz="2400" dirty="0"/>
          </a:p>
          <a:p>
            <a:pPr marL="342900" indent="-342900">
              <a:buFont typeface="Arial" panose="020B0604020202020204" pitchFamily="34" charset="0"/>
              <a:buChar char="•"/>
            </a:pPr>
            <a:r>
              <a:rPr lang="en-GB" sz="2400" dirty="0"/>
              <a:t>Prevalence of language deficits in children who exhibit antisocial behaviours is 10 times that of the general population (Donahue et al., 1994; Warr-Leeper, Wright, &amp; Mack, 1994).</a:t>
            </a:r>
          </a:p>
          <a:p>
            <a:endParaRPr lang="en-GB" sz="2400" dirty="0"/>
          </a:p>
        </p:txBody>
      </p:sp>
      <p:sp>
        <p:nvSpPr>
          <p:cNvPr id="5" name="Title 1">
            <a:extLst>
              <a:ext uri="{FF2B5EF4-FFF2-40B4-BE49-F238E27FC236}">
                <a16:creationId xmlns:a16="http://schemas.microsoft.com/office/drawing/2014/main" id="{BFFF80EE-4270-476A-BB00-FDAFF72209D1}"/>
              </a:ext>
            </a:extLst>
          </p:cNvPr>
          <p:cNvSpPr>
            <a:spLocks noGrp="1"/>
          </p:cNvSpPr>
          <p:nvPr>
            <p:ph type="title"/>
          </p:nvPr>
        </p:nvSpPr>
        <p:spPr>
          <a:xfrm>
            <a:off x="3028208" y="365125"/>
            <a:ext cx="8325591" cy="1325563"/>
          </a:xfrm>
        </p:spPr>
        <p:txBody>
          <a:bodyPr/>
          <a:lstStyle/>
          <a:p>
            <a:br>
              <a:rPr lang="en-GB" b="1" dirty="0"/>
            </a:br>
            <a:r>
              <a:rPr lang="en-GB" b="1" dirty="0"/>
              <a:t>SLCN and challenging behaviour</a:t>
            </a:r>
          </a:p>
        </p:txBody>
      </p:sp>
    </p:spTree>
    <p:extLst>
      <p:ext uri="{BB962C8B-B14F-4D97-AF65-F5344CB8AC3E}">
        <p14:creationId xmlns:p14="http://schemas.microsoft.com/office/powerpoint/2010/main" val="2107604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8E4C5-A77E-4FEB-A280-269E9E2036FC}"/>
              </a:ext>
            </a:extLst>
          </p:cNvPr>
          <p:cNvSpPr>
            <a:spLocks noGrp="1"/>
          </p:cNvSpPr>
          <p:nvPr>
            <p:ph type="title"/>
          </p:nvPr>
        </p:nvSpPr>
        <p:spPr>
          <a:xfrm>
            <a:off x="3039762" y="365125"/>
            <a:ext cx="8314037" cy="1325563"/>
          </a:xfrm>
        </p:spPr>
        <p:txBody>
          <a:bodyPr/>
          <a:lstStyle/>
          <a:p>
            <a:r>
              <a:rPr lang="en-GB" b="1" dirty="0"/>
              <a:t>Why?</a:t>
            </a:r>
            <a:r>
              <a:rPr lang="en-GB" dirty="0"/>
              <a:t> </a:t>
            </a:r>
          </a:p>
        </p:txBody>
      </p:sp>
      <p:sp>
        <p:nvSpPr>
          <p:cNvPr id="3" name="Content Placeholder 2">
            <a:extLst>
              <a:ext uri="{FF2B5EF4-FFF2-40B4-BE49-F238E27FC236}">
                <a16:creationId xmlns:a16="http://schemas.microsoft.com/office/drawing/2014/main" id="{316F11A9-54CF-4FB9-9E62-DB747FD485F0}"/>
              </a:ext>
            </a:extLst>
          </p:cNvPr>
          <p:cNvSpPr>
            <a:spLocks noGrp="1"/>
          </p:cNvSpPr>
          <p:nvPr>
            <p:ph idx="1"/>
          </p:nvPr>
        </p:nvSpPr>
        <p:spPr>
          <a:xfrm>
            <a:off x="838200" y="1690688"/>
            <a:ext cx="10515600" cy="4486275"/>
          </a:xfrm>
          <a:custGeom>
            <a:avLst/>
            <a:gdLst>
              <a:gd name="connsiteX0" fmla="*/ 0 w 10515600"/>
              <a:gd name="connsiteY0" fmla="*/ 0 h 4486275"/>
              <a:gd name="connsiteX1" fmla="*/ 268732 w 10515600"/>
              <a:gd name="connsiteY1" fmla="*/ 0 h 4486275"/>
              <a:gd name="connsiteX2" fmla="*/ 852932 w 10515600"/>
              <a:gd name="connsiteY2" fmla="*/ 0 h 4486275"/>
              <a:gd name="connsiteX3" fmla="*/ 1437132 w 10515600"/>
              <a:gd name="connsiteY3" fmla="*/ 0 h 4486275"/>
              <a:gd name="connsiteX4" fmla="*/ 2231644 w 10515600"/>
              <a:gd name="connsiteY4" fmla="*/ 0 h 4486275"/>
              <a:gd name="connsiteX5" fmla="*/ 3026156 w 10515600"/>
              <a:gd name="connsiteY5" fmla="*/ 0 h 4486275"/>
              <a:gd name="connsiteX6" fmla="*/ 3820668 w 10515600"/>
              <a:gd name="connsiteY6" fmla="*/ 0 h 4486275"/>
              <a:gd name="connsiteX7" fmla="*/ 4615180 w 10515600"/>
              <a:gd name="connsiteY7" fmla="*/ 0 h 4486275"/>
              <a:gd name="connsiteX8" fmla="*/ 4989068 w 10515600"/>
              <a:gd name="connsiteY8" fmla="*/ 0 h 4486275"/>
              <a:gd name="connsiteX9" fmla="*/ 5678424 w 10515600"/>
              <a:gd name="connsiteY9" fmla="*/ 0 h 4486275"/>
              <a:gd name="connsiteX10" fmla="*/ 5947156 w 10515600"/>
              <a:gd name="connsiteY10" fmla="*/ 0 h 4486275"/>
              <a:gd name="connsiteX11" fmla="*/ 6321044 w 10515600"/>
              <a:gd name="connsiteY11" fmla="*/ 0 h 4486275"/>
              <a:gd name="connsiteX12" fmla="*/ 6589776 w 10515600"/>
              <a:gd name="connsiteY12" fmla="*/ 0 h 4486275"/>
              <a:gd name="connsiteX13" fmla="*/ 7279132 w 10515600"/>
              <a:gd name="connsiteY13" fmla="*/ 0 h 4486275"/>
              <a:gd name="connsiteX14" fmla="*/ 8073644 w 10515600"/>
              <a:gd name="connsiteY14" fmla="*/ 0 h 4486275"/>
              <a:gd name="connsiteX15" fmla="*/ 8657844 w 10515600"/>
              <a:gd name="connsiteY15" fmla="*/ 0 h 4486275"/>
              <a:gd name="connsiteX16" fmla="*/ 9242044 w 10515600"/>
              <a:gd name="connsiteY16" fmla="*/ 0 h 4486275"/>
              <a:gd name="connsiteX17" fmla="*/ 10515600 w 10515600"/>
              <a:gd name="connsiteY17" fmla="*/ 0 h 4486275"/>
              <a:gd name="connsiteX18" fmla="*/ 10515600 w 10515600"/>
              <a:gd name="connsiteY18" fmla="*/ 605647 h 4486275"/>
              <a:gd name="connsiteX19" fmla="*/ 10515600 w 10515600"/>
              <a:gd name="connsiteY19" fmla="*/ 1256157 h 4486275"/>
              <a:gd name="connsiteX20" fmla="*/ 10515600 w 10515600"/>
              <a:gd name="connsiteY20" fmla="*/ 1772079 h 4486275"/>
              <a:gd name="connsiteX21" fmla="*/ 10515600 w 10515600"/>
              <a:gd name="connsiteY21" fmla="*/ 2198275 h 4486275"/>
              <a:gd name="connsiteX22" fmla="*/ 10515600 w 10515600"/>
              <a:gd name="connsiteY22" fmla="*/ 2714196 h 4486275"/>
              <a:gd name="connsiteX23" fmla="*/ 10515600 w 10515600"/>
              <a:gd name="connsiteY23" fmla="*/ 3274981 h 4486275"/>
              <a:gd name="connsiteX24" fmla="*/ 10515600 w 10515600"/>
              <a:gd name="connsiteY24" fmla="*/ 3701177 h 4486275"/>
              <a:gd name="connsiteX25" fmla="*/ 10515600 w 10515600"/>
              <a:gd name="connsiteY25" fmla="*/ 4486275 h 4486275"/>
              <a:gd name="connsiteX26" fmla="*/ 10036556 w 10515600"/>
              <a:gd name="connsiteY26" fmla="*/ 4486275 h 4486275"/>
              <a:gd name="connsiteX27" fmla="*/ 9662668 w 10515600"/>
              <a:gd name="connsiteY27" fmla="*/ 4486275 h 4486275"/>
              <a:gd name="connsiteX28" fmla="*/ 9393936 w 10515600"/>
              <a:gd name="connsiteY28" fmla="*/ 4486275 h 4486275"/>
              <a:gd name="connsiteX29" fmla="*/ 9125204 w 10515600"/>
              <a:gd name="connsiteY29" fmla="*/ 4486275 h 4486275"/>
              <a:gd name="connsiteX30" fmla="*/ 8541004 w 10515600"/>
              <a:gd name="connsiteY30" fmla="*/ 4486275 h 4486275"/>
              <a:gd name="connsiteX31" fmla="*/ 8167116 w 10515600"/>
              <a:gd name="connsiteY31" fmla="*/ 4486275 h 4486275"/>
              <a:gd name="connsiteX32" fmla="*/ 7793228 w 10515600"/>
              <a:gd name="connsiteY32" fmla="*/ 4486275 h 4486275"/>
              <a:gd name="connsiteX33" fmla="*/ 7103872 w 10515600"/>
              <a:gd name="connsiteY33" fmla="*/ 4486275 h 4486275"/>
              <a:gd name="connsiteX34" fmla="*/ 6309360 w 10515600"/>
              <a:gd name="connsiteY34" fmla="*/ 4486275 h 4486275"/>
              <a:gd name="connsiteX35" fmla="*/ 6040628 w 10515600"/>
              <a:gd name="connsiteY35" fmla="*/ 4486275 h 4486275"/>
              <a:gd name="connsiteX36" fmla="*/ 5351272 w 10515600"/>
              <a:gd name="connsiteY36" fmla="*/ 4486275 h 4486275"/>
              <a:gd name="connsiteX37" fmla="*/ 4767072 w 10515600"/>
              <a:gd name="connsiteY37" fmla="*/ 4486275 h 4486275"/>
              <a:gd name="connsiteX38" fmla="*/ 4182872 w 10515600"/>
              <a:gd name="connsiteY38" fmla="*/ 4486275 h 4486275"/>
              <a:gd name="connsiteX39" fmla="*/ 3493516 w 10515600"/>
              <a:gd name="connsiteY39" fmla="*/ 4486275 h 4486275"/>
              <a:gd name="connsiteX40" fmla="*/ 3224784 w 10515600"/>
              <a:gd name="connsiteY40" fmla="*/ 4486275 h 4486275"/>
              <a:gd name="connsiteX41" fmla="*/ 2745740 w 10515600"/>
              <a:gd name="connsiteY41" fmla="*/ 4486275 h 4486275"/>
              <a:gd name="connsiteX42" fmla="*/ 2161540 w 10515600"/>
              <a:gd name="connsiteY42" fmla="*/ 4486275 h 4486275"/>
              <a:gd name="connsiteX43" fmla="*/ 1577340 w 10515600"/>
              <a:gd name="connsiteY43" fmla="*/ 4486275 h 4486275"/>
              <a:gd name="connsiteX44" fmla="*/ 1203452 w 10515600"/>
              <a:gd name="connsiteY44" fmla="*/ 4486275 h 4486275"/>
              <a:gd name="connsiteX45" fmla="*/ 514096 w 10515600"/>
              <a:gd name="connsiteY45" fmla="*/ 4486275 h 4486275"/>
              <a:gd name="connsiteX46" fmla="*/ 0 w 10515600"/>
              <a:gd name="connsiteY46" fmla="*/ 4486275 h 4486275"/>
              <a:gd name="connsiteX47" fmla="*/ 0 w 10515600"/>
              <a:gd name="connsiteY47" fmla="*/ 3880628 h 4486275"/>
              <a:gd name="connsiteX48" fmla="*/ 0 w 10515600"/>
              <a:gd name="connsiteY48" fmla="*/ 3274981 h 4486275"/>
              <a:gd name="connsiteX49" fmla="*/ 0 w 10515600"/>
              <a:gd name="connsiteY49" fmla="*/ 2803922 h 4486275"/>
              <a:gd name="connsiteX50" fmla="*/ 0 w 10515600"/>
              <a:gd name="connsiteY50" fmla="*/ 2377726 h 4486275"/>
              <a:gd name="connsiteX51" fmla="*/ 0 w 10515600"/>
              <a:gd name="connsiteY51" fmla="*/ 1727216 h 4486275"/>
              <a:gd name="connsiteX52" fmla="*/ 0 w 10515600"/>
              <a:gd name="connsiteY52" fmla="*/ 1211294 h 4486275"/>
              <a:gd name="connsiteX53" fmla="*/ 0 w 10515600"/>
              <a:gd name="connsiteY53" fmla="*/ 785098 h 4486275"/>
              <a:gd name="connsiteX54" fmla="*/ 0 w 10515600"/>
              <a:gd name="connsiteY54" fmla="*/ 0 h 4486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0515600" h="4486275" fill="none" extrusionOk="0">
                <a:moveTo>
                  <a:pt x="0" y="0"/>
                </a:moveTo>
                <a:cubicBezTo>
                  <a:pt x="81625" y="-23600"/>
                  <a:pt x="159928" y="11383"/>
                  <a:pt x="268732" y="0"/>
                </a:cubicBezTo>
                <a:cubicBezTo>
                  <a:pt x="377536" y="-11383"/>
                  <a:pt x="642304" y="55580"/>
                  <a:pt x="852932" y="0"/>
                </a:cubicBezTo>
                <a:cubicBezTo>
                  <a:pt x="1063560" y="-55580"/>
                  <a:pt x="1175443" y="25873"/>
                  <a:pt x="1437132" y="0"/>
                </a:cubicBezTo>
                <a:cubicBezTo>
                  <a:pt x="1698821" y="-25873"/>
                  <a:pt x="1881442" y="46946"/>
                  <a:pt x="2231644" y="0"/>
                </a:cubicBezTo>
                <a:cubicBezTo>
                  <a:pt x="2581846" y="-46946"/>
                  <a:pt x="2658261" y="64706"/>
                  <a:pt x="3026156" y="0"/>
                </a:cubicBezTo>
                <a:cubicBezTo>
                  <a:pt x="3394051" y="-64706"/>
                  <a:pt x="3446021" y="70486"/>
                  <a:pt x="3820668" y="0"/>
                </a:cubicBezTo>
                <a:cubicBezTo>
                  <a:pt x="4195315" y="-70486"/>
                  <a:pt x="4253281" y="65426"/>
                  <a:pt x="4615180" y="0"/>
                </a:cubicBezTo>
                <a:cubicBezTo>
                  <a:pt x="4977079" y="-65426"/>
                  <a:pt x="4872345" y="27191"/>
                  <a:pt x="4989068" y="0"/>
                </a:cubicBezTo>
                <a:cubicBezTo>
                  <a:pt x="5105791" y="-27191"/>
                  <a:pt x="5434120" y="53507"/>
                  <a:pt x="5678424" y="0"/>
                </a:cubicBezTo>
                <a:cubicBezTo>
                  <a:pt x="5922728" y="-53507"/>
                  <a:pt x="5846361" y="21720"/>
                  <a:pt x="5947156" y="0"/>
                </a:cubicBezTo>
                <a:cubicBezTo>
                  <a:pt x="6047951" y="-21720"/>
                  <a:pt x="6150331" y="6238"/>
                  <a:pt x="6321044" y="0"/>
                </a:cubicBezTo>
                <a:cubicBezTo>
                  <a:pt x="6491757" y="-6238"/>
                  <a:pt x="6510053" y="10178"/>
                  <a:pt x="6589776" y="0"/>
                </a:cubicBezTo>
                <a:cubicBezTo>
                  <a:pt x="6669499" y="-10178"/>
                  <a:pt x="7083143" y="47372"/>
                  <a:pt x="7279132" y="0"/>
                </a:cubicBezTo>
                <a:cubicBezTo>
                  <a:pt x="7475121" y="-47372"/>
                  <a:pt x="7771373" y="57090"/>
                  <a:pt x="8073644" y="0"/>
                </a:cubicBezTo>
                <a:cubicBezTo>
                  <a:pt x="8375915" y="-57090"/>
                  <a:pt x="8468050" y="4958"/>
                  <a:pt x="8657844" y="0"/>
                </a:cubicBezTo>
                <a:cubicBezTo>
                  <a:pt x="8847638" y="-4958"/>
                  <a:pt x="9091347" y="28429"/>
                  <a:pt x="9242044" y="0"/>
                </a:cubicBezTo>
                <a:cubicBezTo>
                  <a:pt x="9392741" y="-28429"/>
                  <a:pt x="10086342" y="38353"/>
                  <a:pt x="10515600" y="0"/>
                </a:cubicBezTo>
                <a:cubicBezTo>
                  <a:pt x="10556231" y="204633"/>
                  <a:pt x="10459541" y="479339"/>
                  <a:pt x="10515600" y="605647"/>
                </a:cubicBezTo>
                <a:cubicBezTo>
                  <a:pt x="10571659" y="731955"/>
                  <a:pt x="10445618" y="943174"/>
                  <a:pt x="10515600" y="1256157"/>
                </a:cubicBezTo>
                <a:cubicBezTo>
                  <a:pt x="10585582" y="1569140"/>
                  <a:pt x="10499603" y="1555664"/>
                  <a:pt x="10515600" y="1772079"/>
                </a:cubicBezTo>
                <a:cubicBezTo>
                  <a:pt x="10531597" y="1988494"/>
                  <a:pt x="10472625" y="2104980"/>
                  <a:pt x="10515600" y="2198275"/>
                </a:cubicBezTo>
                <a:cubicBezTo>
                  <a:pt x="10558575" y="2291570"/>
                  <a:pt x="10490756" y="2502292"/>
                  <a:pt x="10515600" y="2714196"/>
                </a:cubicBezTo>
                <a:cubicBezTo>
                  <a:pt x="10540444" y="2926100"/>
                  <a:pt x="10449524" y="3118012"/>
                  <a:pt x="10515600" y="3274981"/>
                </a:cubicBezTo>
                <a:cubicBezTo>
                  <a:pt x="10581676" y="3431950"/>
                  <a:pt x="10513542" y="3509665"/>
                  <a:pt x="10515600" y="3701177"/>
                </a:cubicBezTo>
                <a:cubicBezTo>
                  <a:pt x="10517658" y="3892689"/>
                  <a:pt x="10426278" y="4220611"/>
                  <a:pt x="10515600" y="4486275"/>
                </a:cubicBezTo>
                <a:cubicBezTo>
                  <a:pt x="10344747" y="4528554"/>
                  <a:pt x="10141383" y="4439220"/>
                  <a:pt x="10036556" y="4486275"/>
                </a:cubicBezTo>
                <a:cubicBezTo>
                  <a:pt x="9931729" y="4533330"/>
                  <a:pt x="9783445" y="4485619"/>
                  <a:pt x="9662668" y="4486275"/>
                </a:cubicBezTo>
                <a:cubicBezTo>
                  <a:pt x="9541891" y="4486931"/>
                  <a:pt x="9482838" y="4465227"/>
                  <a:pt x="9393936" y="4486275"/>
                </a:cubicBezTo>
                <a:cubicBezTo>
                  <a:pt x="9305034" y="4507323"/>
                  <a:pt x="9192973" y="4466798"/>
                  <a:pt x="9125204" y="4486275"/>
                </a:cubicBezTo>
                <a:cubicBezTo>
                  <a:pt x="9057435" y="4505752"/>
                  <a:pt x="8665859" y="4418560"/>
                  <a:pt x="8541004" y="4486275"/>
                </a:cubicBezTo>
                <a:cubicBezTo>
                  <a:pt x="8416149" y="4553990"/>
                  <a:pt x="8268661" y="4473620"/>
                  <a:pt x="8167116" y="4486275"/>
                </a:cubicBezTo>
                <a:cubicBezTo>
                  <a:pt x="8065571" y="4498930"/>
                  <a:pt x="7972578" y="4453714"/>
                  <a:pt x="7793228" y="4486275"/>
                </a:cubicBezTo>
                <a:cubicBezTo>
                  <a:pt x="7613878" y="4518836"/>
                  <a:pt x="7395828" y="4425758"/>
                  <a:pt x="7103872" y="4486275"/>
                </a:cubicBezTo>
                <a:cubicBezTo>
                  <a:pt x="6811916" y="4546792"/>
                  <a:pt x="6553308" y="4458021"/>
                  <a:pt x="6309360" y="4486275"/>
                </a:cubicBezTo>
                <a:cubicBezTo>
                  <a:pt x="6065412" y="4514529"/>
                  <a:pt x="6153850" y="4460664"/>
                  <a:pt x="6040628" y="4486275"/>
                </a:cubicBezTo>
                <a:cubicBezTo>
                  <a:pt x="5927406" y="4511886"/>
                  <a:pt x="5577069" y="4438816"/>
                  <a:pt x="5351272" y="4486275"/>
                </a:cubicBezTo>
                <a:cubicBezTo>
                  <a:pt x="5125475" y="4533734"/>
                  <a:pt x="4983930" y="4441271"/>
                  <a:pt x="4767072" y="4486275"/>
                </a:cubicBezTo>
                <a:cubicBezTo>
                  <a:pt x="4550214" y="4531279"/>
                  <a:pt x="4374598" y="4432277"/>
                  <a:pt x="4182872" y="4486275"/>
                </a:cubicBezTo>
                <a:cubicBezTo>
                  <a:pt x="3991146" y="4540273"/>
                  <a:pt x="3751525" y="4425436"/>
                  <a:pt x="3493516" y="4486275"/>
                </a:cubicBezTo>
                <a:cubicBezTo>
                  <a:pt x="3235507" y="4547114"/>
                  <a:pt x="3353311" y="4468003"/>
                  <a:pt x="3224784" y="4486275"/>
                </a:cubicBezTo>
                <a:cubicBezTo>
                  <a:pt x="3096257" y="4504547"/>
                  <a:pt x="2959721" y="4444525"/>
                  <a:pt x="2745740" y="4486275"/>
                </a:cubicBezTo>
                <a:cubicBezTo>
                  <a:pt x="2531759" y="4528025"/>
                  <a:pt x="2420272" y="4472111"/>
                  <a:pt x="2161540" y="4486275"/>
                </a:cubicBezTo>
                <a:cubicBezTo>
                  <a:pt x="1902808" y="4500439"/>
                  <a:pt x="1827475" y="4440120"/>
                  <a:pt x="1577340" y="4486275"/>
                </a:cubicBezTo>
                <a:cubicBezTo>
                  <a:pt x="1327205" y="4532430"/>
                  <a:pt x="1367510" y="4467756"/>
                  <a:pt x="1203452" y="4486275"/>
                </a:cubicBezTo>
                <a:cubicBezTo>
                  <a:pt x="1039394" y="4504794"/>
                  <a:pt x="767346" y="4463074"/>
                  <a:pt x="514096" y="4486275"/>
                </a:cubicBezTo>
                <a:cubicBezTo>
                  <a:pt x="260846" y="4509476"/>
                  <a:pt x="186100" y="4446619"/>
                  <a:pt x="0" y="4486275"/>
                </a:cubicBezTo>
                <a:cubicBezTo>
                  <a:pt x="-55622" y="4258472"/>
                  <a:pt x="67093" y="4174713"/>
                  <a:pt x="0" y="3880628"/>
                </a:cubicBezTo>
                <a:cubicBezTo>
                  <a:pt x="-67093" y="3586543"/>
                  <a:pt x="32130" y="3540211"/>
                  <a:pt x="0" y="3274981"/>
                </a:cubicBezTo>
                <a:cubicBezTo>
                  <a:pt x="-32130" y="3009751"/>
                  <a:pt x="14138" y="2993575"/>
                  <a:pt x="0" y="2803922"/>
                </a:cubicBezTo>
                <a:cubicBezTo>
                  <a:pt x="-14138" y="2614269"/>
                  <a:pt x="37175" y="2483995"/>
                  <a:pt x="0" y="2377726"/>
                </a:cubicBezTo>
                <a:cubicBezTo>
                  <a:pt x="-37175" y="2271457"/>
                  <a:pt x="6518" y="1865653"/>
                  <a:pt x="0" y="1727216"/>
                </a:cubicBezTo>
                <a:cubicBezTo>
                  <a:pt x="-6518" y="1588779"/>
                  <a:pt x="56339" y="1444314"/>
                  <a:pt x="0" y="1211294"/>
                </a:cubicBezTo>
                <a:cubicBezTo>
                  <a:pt x="-56339" y="978274"/>
                  <a:pt x="38176" y="929971"/>
                  <a:pt x="0" y="785098"/>
                </a:cubicBezTo>
                <a:cubicBezTo>
                  <a:pt x="-38176" y="640225"/>
                  <a:pt x="50018" y="173568"/>
                  <a:pt x="0" y="0"/>
                </a:cubicBezTo>
                <a:close/>
              </a:path>
              <a:path w="10515600" h="4486275" stroke="0" extrusionOk="0">
                <a:moveTo>
                  <a:pt x="0" y="0"/>
                </a:moveTo>
                <a:cubicBezTo>
                  <a:pt x="241384" y="-22786"/>
                  <a:pt x="367986" y="71873"/>
                  <a:pt x="689356" y="0"/>
                </a:cubicBezTo>
                <a:cubicBezTo>
                  <a:pt x="1010726" y="-71873"/>
                  <a:pt x="997902" y="22160"/>
                  <a:pt x="1168400" y="0"/>
                </a:cubicBezTo>
                <a:cubicBezTo>
                  <a:pt x="1338898" y="-22160"/>
                  <a:pt x="1797833" y="38426"/>
                  <a:pt x="1962912" y="0"/>
                </a:cubicBezTo>
                <a:cubicBezTo>
                  <a:pt x="2127991" y="-38426"/>
                  <a:pt x="2309184" y="42155"/>
                  <a:pt x="2547112" y="0"/>
                </a:cubicBezTo>
                <a:cubicBezTo>
                  <a:pt x="2785040" y="-42155"/>
                  <a:pt x="2830057" y="18613"/>
                  <a:pt x="2921000" y="0"/>
                </a:cubicBezTo>
                <a:cubicBezTo>
                  <a:pt x="3011943" y="-18613"/>
                  <a:pt x="3180929" y="34423"/>
                  <a:pt x="3400044" y="0"/>
                </a:cubicBezTo>
                <a:cubicBezTo>
                  <a:pt x="3619159" y="-34423"/>
                  <a:pt x="3537708" y="8141"/>
                  <a:pt x="3668776" y="0"/>
                </a:cubicBezTo>
                <a:cubicBezTo>
                  <a:pt x="3799844" y="-8141"/>
                  <a:pt x="3973877" y="7403"/>
                  <a:pt x="4147820" y="0"/>
                </a:cubicBezTo>
                <a:cubicBezTo>
                  <a:pt x="4321763" y="-7403"/>
                  <a:pt x="4545076" y="36010"/>
                  <a:pt x="4732020" y="0"/>
                </a:cubicBezTo>
                <a:cubicBezTo>
                  <a:pt x="4918964" y="-36010"/>
                  <a:pt x="5181871" y="10027"/>
                  <a:pt x="5316220" y="0"/>
                </a:cubicBezTo>
                <a:cubicBezTo>
                  <a:pt x="5450569" y="-10027"/>
                  <a:pt x="5483100" y="23014"/>
                  <a:pt x="5584952" y="0"/>
                </a:cubicBezTo>
                <a:cubicBezTo>
                  <a:pt x="5686804" y="-23014"/>
                  <a:pt x="5916442" y="20706"/>
                  <a:pt x="6063996" y="0"/>
                </a:cubicBezTo>
                <a:cubicBezTo>
                  <a:pt x="6211550" y="-20706"/>
                  <a:pt x="6435109" y="56462"/>
                  <a:pt x="6543040" y="0"/>
                </a:cubicBezTo>
                <a:cubicBezTo>
                  <a:pt x="6650971" y="-56462"/>
                  <a:pt x="6681282" y="17803"/>
                  <a:pt x="6811772" y="0"/>
                </a:cubicBezTo>
                <a:cubicBezTo>
                  <a:pt x="6942262" y="-17803"/>
                  <a:pt x="7031365" y="16323"/>
                  <a:pt x="7185660" y="0"/>
                </a:cubicBezTo>
                <a:cubicBezTo>
                  <a:pt x="7339955" y="-16323"/>
                  <a:pt x="7333446" y="18687"/>
                  <a:pt x="7454392" y="0"/>
                </a:cubicBezTo>
                <a:cubicBezTo>
                  <a:pt x="7575338" y="-18687"/>
                  <a:pt x="7983400" y="6546"/>
                  <a:pt x="8143748" y="0"/>
                </a:cubicBezTo>
                <a:cubicBezTo>
                  <a:pt x="8304096" y="-6546"/>
                  <a:pt x="8632646" y="67144"/>
                  <a:pt x="8833104" y="0"/>
                </a:cubicBezTo>
                <a:cubicBezTo>
                  <a:pt x="9033562" y="-67144"/>
                  <a:pt x="9104035" y="7207"/>
                  <a:pt x="9206992" y="0"/>
                </a:cubicBezTo>
                <a:cubicBezTo>
                  <a:pt x="9309949" y="-7207"/>
                  <a:pt x="9576045" y="16880"/>
                  <a:pt x="9686036" y="0"/>
                </a:cubicBezTo>
                <a:cubicBezTo>
                  <a:pt x="9796027" y="-16880"/>
                  <a:pt x="10310146" y="57473"/>
                  <a:pt x="10515600" y="0"/>
                </a:cubicBezTo>
                <a:cubicBezTo>
                  <a:pt x="10543233" y="128781"/>
                  <a:pt x="10470683" y="328436"/>
                  <a:pt x="10515600" y="515922"/>
                </a:cubicBezTo>
                <a:cubicBezTo>
                  <a:pt x="10560517" y="703408"/>
                  <a:pt x="10455232" y="838071"/>
                  <a:pt x="10515600" y="1031843"/>
                </a:cubicBezTo>
                <a:cubicBezTo>
                  <a:pt x="10575968" y="1225615"/>
                  <a:pt x="10492524" y="1414515"/>
                  <a:pt x="10515600" y="1637490"/>
                </a:cubicBezTo>
                <a:cubicBezTo>
                  <a:pt x="10538676" y="1860465"/>
                  <a:pt x="10459887" y="1904656"/>
                  <a:pt x="10515600" y="2108549"/>
                </a:cubicBezTo>
                <a:cubicBezTo>
                  <a:pt x="10571313" y="2312442"/>
                  <a:pt x="10483102" y="2509758"/>
                  <a:pt x="10515600" y="2714196"/>
                </a:cubicBezTo>
                <a:cubicBezTo>
                  <a:pt x="10548098" y="2918634"/>
                  <a:pt x="10487342" y="3055933"/>
                  <a:pt x="10515600" y="3185255"/>
                </a:cubicBezTo>
                <a:cubicBezTo>
                  <a:pt x="10543858" y="3314577"/>
                  <a:pt x="10497000" y="3496879"/>
                  <a:pt x="10515600" y="3611451"/>
                </a:cubicBezTo>
                <a:cubicBezTo>
                  <a:pt x="10534200" y="3726023"/>
                  <a:pt x="10507869" y="4276545"/>
                  <a:pt x="10515600" y="4486275"/>
                </a:cubicBezTo>
                <a:cubicBezTo>
                  <a:pt x="10302980" y="4514151"/>
                  <a:pt x="10135937" y="4466515"/>
                  <a:pt x="9931400" y="4486275"/>
                </a:cubicBezTo>
                <a:cubicBezTo>
                  <a:pt x="9726863" y="4506035"/>
                  <a:pt x="9556197" y="4470095"/>
                  <a:pt x="9347200" y="4486275"/>
                </a:cubicBezTo>
                <a:cubicBezTo>
                  <a:pt x="9138203" y="4502455"/>
                  <a:pt x="8863581" y="4424028"/>
                  <a:pt x="8552688" y="4486275"/>
                </a:cubicBezTo>
                <a:cubicBezTo>
                  <a:pt x="8241795" y="4548522"/>
                  <a:pt x="8013546" y="4475520"/>
                  <a:pt x="7758176" y="4486275"/>
                </a:cubicBezTo>
                <a:cubicBezTo>
                  <a:pt x="7502806" y="4497030"/>
                  <a:pt x="7427047" y="4483514"/>
                  <a:pt x="7279132" y="4486275"/>
                </a:cubicBezTo>
                <a:cubicBezTo>
                  <a:pt x="7131217" y="4489036"/>
                  <a:pt x="7081855" y="4465425"/>
                  <a:pt x="6905244" y="4486275"/>
                </a:cubicBezTo>
                <a:cubicBezTo>
                  <a:pt x="6728633" y="4507125"/>
                  <a:pt x="6430361" y="4424548"/>
                  <a:pt x="6110732" y="4486275"/>
                </a:cubicBezTo>
                <a:cubicBezTo>
                  <a:pt x="5791103" y="4548002"/>
                  <a:pt x="5767931" y="4485567"/>
                  <a:pt x="5526532" y="4486275"/>
                </a:cubicBezTo>
                <a:cubicBezTo>
                  <a:pt x="5285133" y="4486983"/>
                  <a:pt x="5379411" y="4482780"/>
                  <a:pt x="5257800" y="4486275"/>
                </a:cubicBezTo>
                <a:cubicBezTo>
                  <a:pt x="5136189" y="4489770"/>
                  <a:pt x="4779628" y="4432506"/>
                  <a:pt x="4568444" y="4486275"/>
                </a:cubicBezTo>
                <a:cubicBezTo>
                  <a:pt x="4357260" y="4540044"/>
                  <a:pt x="4277146" y="4482090"/>
                  <a:pt x="4194556" y="4486275"/>
                </a:cubicBezTo>
                <a:cubicBezTo>
                  <a:pt x="4111966" y="4490460"/>
                  <a:pt x="4004869" y="4483722"/>
                  <a:pt x="3925824" y="4486275"/>
                </a:cubicBezTo>
                <a:cubicBezTo>
                  <a:pt x="3846779" y="4488828"/>
                  <a:pt x="3600469" y="4471845"/>
                  <a:pt x="3341624" y="4486275"/>
                </a:cubicBezTo>
                <a:cubicBezTo>
                  <a:pt x="3082779" y="4500705"/>
                  <a:pt x="3020668" y="4469221"/>
                  <a:pt x="2862580" y="4486275"/>
                </a:cubicBezTo>
                <a:cubicBezTo>
                  <a:pt x="2704492" y="4503329"/>
                  <a:pt x="2532380" y="4467091"/>
                  <a:pt x="2383536" y="4486275"/>
                </a:cubicBezTo>
                <a:cubicBezTo>
                  <a:pt x="2234692" y="4505459"/>
                  <a:pt x="2050886" y="4443002"/>
                  <a:pt x="1904492" y="4486275"/>
                </a:cubicBezTo>
                <a:cubicBezTo>
                  <a:pt x="1758098" y="4529548"/>
                  <a:pt x="1698671" y="4485243"/>
                  <a:pt x="1635760" y="4486275"/>
                </a:cubicBezTo>
                <a:cubicBezTo>
                  <a:pt x="1572849" y="4487307"/>
                  <a:pt x="1345004" y="4464493"/>
                  <a:pt x="1261872" y="4486275"/>
                </a:cubicBezTo>
                <a:cubicBezTo>
                  <a:pt x="1178740" y="4508057"/>
                  <a:pt x="904084" y="4456643"/>
                  <a:pt x="572516" y="4486275"/>
                </a:cubicBezTo>
                <a:cubicBezTo>
                  <a:pt x="240948" y="4515907"/>
                  <a:pt x="220987" y="4476718"/>
                  <a:pt x="0" y="4486275"/>
                </a:cubicBezTo>
                <a:cubicBezTo>
                  <a:pt x="-12261" y="4262188"/>
                  <a:pt x="22301" y="4113520"/>
                  <a:pt x="0" y="3835765"/>
                </a:cubicBezTo>
                <a:cubicBezTo>
                  <a:pt x="-22301" y="3558010"/>
                  <a:pt x="4237" y="3423172"/>
                  <a:pt x="0" y="3319844"/>
                </a:cubicBezTo>
                <a:cubicBezTo>
                  <a:pt x="-4237" y="3216516"/>
                  <a:pt x="54580" y="2977073"/>
                  <a:pt x="0" y="2848785"/>
                </a:cubicBezTo>
                <a:cubicBezTo>
                  <a:pt x="-54580" y="2720497"/>
                  <a:pt x="55836" y="2489844"/>
                  <a:pt x="0" y="2377726"/>
                </a:cubicBezTo>
                <a:cubicBezTo>
                  <a:pt x="-55836" y="2265608"/>
                  <a:pt x="28325" y="1991421"/>
                  <a:pt x="0" y="1861804"/>
                </a:cubicBezTo>
                <a:cubicBezTo>
                  <a:pt x="-28325" y="1732187"/>
                  <a:pt x="140" y="1525617"/>
                  <a:pt x="0" y="1301020"/>
                </a:cubicBezTo>
                <a:cubicBezTo>
                  <a:pt x="-140" y="1076423"/>
                  <a:pt x="52441" y="792663"/>
                  <a:pt x="0" y="650510"/>
                </a:cubicBezTo>
                <a:cubicBezTo>
                  <a:pt x="-52441" y="508357"/>
                  <a:pt x="27514" y="167029"/>
                  <a:pt x="0" y="0"/>
                </a:cubicBezTo>
                <a:close/>
              </a:path>
            </a:pathLst>
          </a:custGeom>
          <a:ln w="38100">
            <a:solidFill>
              <a:srgbClr val="0070C0"/>
            </a:solidFill>
            <a:extLst>
              <a:ext uri="{C807C97D-BFC1-408E-A445-0C87EB9F89A2}">
                <ask:lineSketchStyleProps xmlns:ask="http://schemas.microsoft.com/office/drawing/2018/sketchyshapes" sd="607228883">
                  <ask:type>
                    <ask:lineSketchScribble/>
                  </ask:type>
                </ask:lineSketchStyleProps>
              </a:ext>
            </a:extLst>
          </a:ln>
        </p:spPr>
        <p:txBody>
          <a:bodyPr>
            <a:normAutofit fontScale="92500" lnSpcReduction="10000"/>
          </a:bodyPr>
          <a:lstStyle/>
          <a:p>
            <a:pPr marL="0" indent="0" algn="ctr">
              <a:buNone/>
            </a:pPr>
            <a:endParaRPr lang="en-GB" b="1" i="1" dirty="0"/>
          </a:p>
          <a:p>
            <a:pPr marL="0" indent="0" algn="ctr">
              <a:buNone/>
            </a:pPr>
            <a:r>
              <a:rPr lang="en-GB" b="1" i="1" dirty="0"/>
              <a:t>“Speech and language problems matter because emotional and language development are linked and intertwined. </a:t>
            </a:r>
          </a:p>
          <a:p>
            <a:pPr marL="0" indent="0" algn="ctr">
              <a:buNone/>
            </a:pPr>
            <a:endParaRPr lang="en-GB" b="1" i="1" dirty="0"/>
          </a:p>
          <a:p>
            <a:pPr marL="0" indent="0" algn="ctr">
              <a:buNone/>
            </a:pPr>
            <a:r>
              <a:rPr lang="en-GB" b="1" i="1" dirty="0"/>
              <a:t>Communication problems can impair people’s ability to interact, manage their behaviour, learn and think. </a:t>
            </a:r>
          </a:p>
          <a:p>
            <a:pPr marL="0" indent="0" algn="ctr">
              <a:buNone/>
            </a:pPr>
            <a:endParaRPr lang="en-GB" b="1" i="1" dirty="0"/>
          </a:p>
          <a:p>
            <a:pPr marL="0" indent="0" algn="ctr">
              <a:buNone/>
            </a:pPr>
            <a:r>
              <a:rPr lang="en-GB" b="1" i="1" dirty="0"/>
              <a:t>Language and communication skills are central to us as human beings”.</a:t>
            </a:r>
          </a:p>
          <a:p>
            <a:pPr marL="0" indent="0" algn="ctr">
              <a:buNone/>
            </a:pPr>
            <a:endParaRPr lang="en-GB" b="1" i="1" dirty="0"/>
          </a:p>
          <a:p>
            <a:pPr marL="0" indent="0" algn="ctr">
              <a:buNone/>
            </a:pPr>
            <a:r>
              <a:rPr lang="en-GB" sz="2000" dirty="0"/>
              <a:t>(Cross, M. 2011 Children with Social, Emotional and Behavioural Difficulties and Communication Problems: There is always a reason)</a:t>
            </a:r>
          </a:p>
          <a:p>
            <a:pPr marL="0" indent="0" algn="ctr">
              <a:buNone/>
            </a:pPr>
            <a:endParaRPr lang="en-GB" dirty="0"/>
          </a:p>
        </p:txBody>
      </p:sp>
      <p:pic>
        <p:nvPicPr>
          <p:cNvPr id="4" name="Picture 3">
            <a:extLst>
              <a:ext uri="{FF2B5EF4-FFF2-40B4-BE49-F238E27FC236}">
                <a16:creationId xmlns:a16="http://schemas.microsoft.com/office/drawing/2014/main" id="{4FCB5DA8-FE0C-4596-BBEA-7429AA6601AB}"/>
              </a:ext>
            </a:extLst>
          </p:cNvPr>
          <p:cNvPicPr>
            <a:picLocks noChangeAspect="1"/>
          </p:cNvPicPr>
          <p:nvPr/>
        </p:nvPicPr>
        <p:blipFill>
          <a:blip r:embed="rId2"/>
          <a:stretch>
            <a:fillRect/>
          </a:stretch>
        </p:blipFill>
        <p:spPr>
          <a:xfrm>
            <a:off x="1824389" y="215283"/>
            <a:ext cx="1030313" cy="1237595"/>
          </a:xfrm>
          <a:prstGeom prst="rect">
            <a:avLst/>
          </a:prstGeom>
        </p:spPr>
      </p:pic>
    </p:spTree>
    <p:extLst>
      <p:ext uri="{BB962C8B-B14F-4D97-AF65-F5344CB8AC3E}">
        <p14:creationId xmlns:p14="http://schemas.microsoft.com/office/powerpoint/2010/main" val="18703742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571DF09-4B27-4074-A1E4-89C071C258E0}"/>
              </a:ext>
            </a:extLst>
          </p:cNvPr>
          <p:cNvPicPr>
            <a:picLocks noChangeAspect="1"/>
          </p:cNvPicPr>
          <p:nvPr/>
        </p:nvPicPr>
        <p:blipFill>
          <a:blip r:embed="rId3"/>
          <a:stretch>
            <a:fillRect/>
          </a:stretch>
        </p:blipFill>
        <p:spPr>
          <a:xfrm>
            <a:off x="1824389" y="215283"/>
            <a:ext cx="1030313" cy="1237595"/>
          </a:xfrm>
          <a:prstGeom prst="rect">
            <a:avLst/>
          </a:prstGeom>
        </p:spPr>
      </p:pic>
      <p:sp>
        <p:nvSpPr>
          <p:cNvPr id="3" name="TextBox 2">
            <a:extLst>
              <a:ext uri="{FF2B5EF4-FFF2-40B4-BE49-F238E27FC236}">
                <a16:creationId xmlns:a16="http://schemas.microsoft.com/office/drawing/2014/main" id="{EAD1B188-360B-4837-A05B-B8F9BDEF32E3}"/>
              </a:ext>
            </a:extLst>
          </p:cNvPr>
          <p:cNvSpPr txBox="1"/>
          <p:nvPr/>
        </p:nvSpPr>
        <p:spPr>
          <a:xfrm>
            <a:off x="838200" y="1756566"/>
            <a:ext cx="10515600" cy="4893647"/>
          </a:xfrm>
          <a:prstGeom prst="rect">
            <a:avLst/>
          </a:prstGeom>
          <a:noFill/>
        </p:spPr>
        <p:txBody>
          <a:bodyPr wrap="square" rtlCol="0">
            <a:spAutoFit/>
          </a:bodyPr>
          <a:lstStyle/>
          <a:p>
            <a:r>
              <a:rPr lang="en-GB" sz="2400" dirty="0"/>
              <a:t>Low language proficiency and challenging behaviour often co-occur, </a:t>
            </a:r>
            <a:r>
              <a:rPr lang="en-GB" sz="2400" b="1" i="1" dirty="0"/>
              <a:t>yet language deficits are likely to be overlooked</a:t>
            </a:r>
            <a:r>
              <a:rPr lang="en-GB" sz="2400" b="1" dirty="0"/>
              <a:t> </a:t>
            </a:r>
            <a:r>
              <a:rPr lang="en-GB" sz="2400" dirty="0"/>
              <a:t>in children with emotional and behavioural difficulties because the behaviours effectively eclipse other intervention needs.</a:t>
            </a:r>
          </a:p>
          <a:p>
            <a:r>
              <a:rPr lang="en-GB" sz="2400" dirty="0"/>
              <a:t>Hollow et al. (2104) found that four out of five children with EBD difficulties had at least mild SLCN that escaped the attention of relevant professionals</a:t>
            </a:r>
          </a:p>
          <a:p>
            <a:r>
              <a:rPr lang="en-GB" sz="2400" dirty="0"/>
              <a:t> </a:t>
            </a:r>
            <a:endParaRPr lang="en-GB" sz="2400" dirty="0">
              <a:highlight>
                <a:srgbClr val="FFFF00"/>
              </a:highlight>
            </a:endParaRPr>
          </a:p>
          <a:p>
            <a:r>
              <a:rPr lang="en-GB" sz="2400" dirty="0"/>
              <a:t>Studies have also shown that many pupils excluded from school have language</a:t>
            </a:r>
          </a:p>
          <a:p>
            <a:r>
              <a:rPr lang="en-GB" sz="2400" dirty="0"/>
              <a:t>difficulties that the adults around them are not aware of (The Communication Trust, 2015).</a:t>
            </a:r>
          </a:p>
          <a:p>
            <a:r>
              <a:rPr lang="en-GB" sz="2400" dirty="0"/>
              <a:t> </a:t>
            </a:r>
          </a:p>
          <a:p>
            <a:r>
              <a:rPr lang="en-GB" sz="2400" dirty="0"/>
              <a:t>‘No Wrong Door’ a service for Children We Care For in North Yorkshire found 62% of the children had SLCN but only two had previously seen a Speech and Language Therapist. </a:t>
            </a:r>
          </a:p>
        </p:txBody>
      </p:sp>
      <p:sp>
        <p:nvSpPr>
          <p:cNvPr id="4" name="Title 1">
            <a:extLst>
              <a:ext uri="{FF2B5EF4-FFF2-40B4-BE49-F238E27FC236}">
                <a16:creationId xmlns:a16="http://schemas.microsoft.com/office/drawing/2014/main" id="{264C1445-9C9B-4945-B61A-632C71E94A26}"/>
              </a:ext>
            </a:extLst>
          </p:cNvPr>
          <p:cNvSpPr>
            <a:spLocks noGrp="1"/>
          </p:cNvSpPr>
          <p:nvPr>
            <p:ph type="title"/>
          </p:nvPr>
        </p:nvSpPr>
        <p:spPr>
          <a:xfrm>
            <a:off x="3028208" y="365125"/>
            <a:ext cx="8325591" cy="1325563"/>
          </a:xfrm>
        </p:spPr>
        <p:txBody>
          <a:bodyPr/>
          <a:lstStyle/>
          <a:p>
            <a:r>
              <a:rPr lang="en-GB" b="1" dirty="0"/>
              <a:t>A ‘hidden’ need – </a:t>
            </a:r>
            <a:br>
              <a:rPr lang="en-GB" b="1" dirty="0"/>
            </a:br>
            <a:r>
              <a:rPr lang="en-GB" b="1" dirty="0"/>
              <a:t>undiagnosed SLCN?</a:t>
            </a:r>
          </a:p>
        </p:txBody>
      </p:sp>
    </p:spTree>
    <p:extLst>
      <p:ext uri="{BB962C8B-B14F-4D97-AF65-F5344CB8AC3E}">
        <p14:creationId xmlns:p14="http://schemas.microsoft.com/office/powerpoint/2010/main" val="14592032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9037C-B96F-48C8-A549-79AC3812DAFC}"/>
              </a:ext>
            </a:extLst>
          </p:cNvPr>
          <p:cNvSpPr>
            <a:spLocks noGrp="1"/>
          </p:cNvSpPr>
          <p:nvPr>
            <p:ph type="title"/>
          </p:nvPr>
        </p:nvSpPr>
        <p:spPr>
          <a:xfrm>
            <a:off x="3028208" y="365125"/>
            <a:ext cx="8325591" cy="1325563"/>
          </a:xfrm>
        </p:spPr>
        <p:txBody>
          <a:bodyPr/>
          <a:lstStyle/>
          <a:p>
            <a:r>
              <a:rPr lang="en-GB" b="1" dirty="0"/>
              <a:t>The scale of the issue:</a:t>
            </a:r>
          </a:p>
        </p:txBody>
      </p:sp>
      <p:sp>
        <p:nvSpPr>
          <p:cNvPr id="3" name="Content Placeholder 2">
            <a:extLst>
              <a:ext uri="{FF2B5EF4-FFF2-40B4-BE49-F238E27FC236}">
                <a16:creationId xmlns:a16="http://schemas.microsoft.com/office/drawing/2014/main" id="{AF567AD2-9100-4331-A524-A644B26CD9AE}"/>
              </a:ext>
            </a:extLst>
          </p:cNvPr>
          <p:cNvSpPr>
            <a:spLocks noGrp="1"/>
          </p:cNvSpPr>
          <p:nvPr>
            <p:ph idx="1"/>
          </p:nvPr>
        </p:nvSpPr>
        <p:spPr>
          <a:xfrm>
            <a:off x="762000" y="1947553"/>
            <a:ext cx="10515600" cy="4205659"/>
          </a:xfrm>
        </p:spPr>
        <p:txBody>
          <a:bodyPr>
            <a:normAutofit lnSpcReduction="10000"/>
          </a:bodyPr>
          <a:lstStyle/>
          <a:p>
            <a:pPr marL="0" indent="0">
              <a:buNone/>
            </a:pPr>
            <a:r>
              <a:rPr lang="en-GB" b="1" dirty="0"/>
              <a:t>Long Term Needs:</a:t>
            </a:r>
          </a:p>
          <a:p>
            <a:pPr marL="0" indent="0">
              <a:buNone/>
            </a:pPr>
            <a:r>
              <a:rPr lang="en-GB" dirty="0"/>
              <a:t>Incidence of SLCN in the general population is around 10%</a:t>
            </a:r>
          </a:p>
          <a:p>
            <a:r>
              <a:rPr lang="en-GB" dirty="0"/>
              <a:t>16% in Children We Care For – above average </a:t>
            </a:r>
          </a:p>
          <a:p>
            <a:pPr marL="0" indent="0">
              <a:buNone/>
            </a:pPr>
            <a:endParaRPr lang="en-GB" dirty="0"/>
          </a:p>
          <a:p>
            <a:pPr marL="0" indent="0">
              <a:buNone/>
            </a:pPr>
            <a:r>
              <a:rPr lang="en-GB" b="1" dirty="0"/>
              <a:t>Additional Factors:</a:t>
            </a:r>
          </a:p>
          <a:p>
            <a:r>
              <a:rPr lang="en-GB" sz="2400" dirty="0"/>
              <a:t>50% in children of social disadvantage</a:t>
            </a:r>
          </a:p>
          <a:p>
            <a:r>
              <a:rPr lang="en-GB" sz="2400" dirty="0"/>
              <a:t>54% of children in residential care with undetected SLCN (</a:t>
            </a:r>
            <a:r>
              <a:rPr lang="en-GB" sz="2400" dirty="0" err="1"/>
              <a:t>Hagaman</a:t>
            </a:r>
            <a:r>
              <a:rPr lang="en-GB" sz="2400" dirty="0"/>
              <a:t> et al 2010) 63% according to McCool and Stevens, 2011</a:t>
            </a:r>
          </a:p>
          <a:p>
            <a:r>
              <a:rPr lang="en-GB" sz="2400" dirty="0"/>
              <a:t>60% of young offenders found to have undetected SLCN  (Bryan, Freer &amp; Furlong, 2007)</a:t>
            </a:r>
          </a:p>
          <a:p>
            <a:endParaRPr lang="en-GB" dirty="0"/>
          </a:p>
        </p:txBody>
      </p:sp>
      <p:pic>
        <p:nvPicPr>
          <p:cNvPr id="4" name="Picture 3">
            <a:extLst>
              <a:ext uri="{FF2B5EF4-FFF2-40B4-BE49-F238E27FC236}">
                <a16:creationId xmlns:a16="http://schemas.microsoft.com/office/drawing/2014/main" id="{F3355396-6AD0-4354-A314-7B5A869F42A3}"/>
              </a:ext>
            </a:extLst>
          </p:cNvPr>
          <p:cNvPicPr>
            <a:picLocks noChangeAspect="1"/>
          </p:cNvPicPr>
          <p:nvPr/>
        </p:nvPicPr>
        <p:blipFill>
          <a:blip r:embed="rId2"/>
          <a:stretch>
            <a:fillRect/>
          </a:stretch>
        </p:blipFill>
        <p:spPr>
          <a:xfrm>
            <a:off x="1824389" y="215283"/>
            <a:ext cx="1030313" cy="1237595"/>
          </a:xfrm>
          <a:prstGeom prst="rect">
            <a:avLst/>
          </a:prstGeom>
        </p:spPr>
      </p:pic>
    </p:spTree>
    <p:extLst>
      <p:ext uri="{BB962C8B-B14F-4D97-AF65-F5344CB8AC3E}">
        <p14:creationId xmlns:p14="http://schemas.microsoft.com/office/powerpoint/2010/main" val="1131923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69605-57C0-4BA7-8D7C-243094C2CE3A}"/>
              </a:ext>
            </a:extLst>
          </p:cNvPr>
          <p:cNvSpPr>
            <a:spLocks noGrp="1"/>
          </p:cNvSpPr>
          <p:nvPr>
            <p:ph type="title"/>
          </p:nvPr>
        </p:nvSpPr>
        <p:spPr>
          <a:xfrm>
            <a:off x="2965622" y="365125"/>
            <a:ext cx="8388178" cy="1325563"/>
          </a:xfrm>
        </p:spPr>
        <p:txBody>
          <a:bodyPr/>
          <a:lstStyle/>
          <a:p>
            <a:r>
              <a:rPr lang="en-GB" b="1" dirty="0"/>
              <a:t>ATTACH Audit: </a:t>
            </a:r>
          </a:p>
        </p:txBody>
      </p:sp>
      <p:sp>
        <p:nvSpPr>
          <p:cNvPr id="3" name="Content Placeholder 2">
            <a:extLst>
              <a:ext uri="{FF2B5EF4-FFF2-40B4-BE49-F238E27FC236}">
                <a16:creationId xmlns:a16="http://schemas.microsoft.com/office/drawing/2014/main" id="{21A3AD15-4CCF-42EC-824C-B70D50B6A523}"/>
              </a:ext>
            </a:extLst>
          </p:cNvPr>
          <p:cNvSpPr>
            <a:spLocks noGrp="1"/>
          </p:cNvSpPr>
          <p:nvPr>
            <p:ph idx="1"/>
          </p:nvPr>
        </p:nvSpPr>
        <p:spPr/>
        <p:txBody>
          <a:bodyPr>
            <a:normAutofit lnSpcReduction="10000"/>
          </a:bodyPr>
          <a:lstStyle/>
          <a:p>
            <a:r>
              <a:rPr lang="en-GB" dirty="0"/>
              <a:t>CCC-2: interested to explore pragmatic language difficulties </a:t>
            </a:r>
          </a:p>
          <a:p>
            <a:r>
              <a:rPr lang="en-GB" dirty="0"/>
              <a:t>Limitations</a:t>
            </a:r>
          </a:p>
          <a:p>
            <a:r>
              <a:rPr lang="en-GB" dirty="0"/>
              <a:t>What did we find? </a:t>
            </a:r>
          </a:p>
          <a:p>
            <a:pPr lvl="1"/>
            <a:r>
              <a:rPr lang="en-GB" dirty="0"/>
              <a:t>60% of the sample showed SLCN of possibly clinical significance</a:t>
            </a:r>
          </a:p>
          <a:p>
            <a:pPr lvl="1"/>
            <a:r>
              <a:rPr lang="en-GB" dirty="0"/>
              <a:t>Roughly 1/3 showed pragmatic difficulties only</a:t>
            </a:r>
          </a:p>
          <a:p>
            <a:pPr lvl="1"/>
            <a:r>
              <a:rPr lang="en-GB" dirty="0"/>
              <a:t>Roughly 1/3 showed language difficulties only</a:t>
            </a:r>
          </a:p>
          <a:p>
            <a:pPr lvl="1"/>
            <a:r>
              <a:rPr lang="en-GB" dirty="0"/>
              <a:t>Roughly 1/3 showed difficulties in both areas</a:t>
            </a:r>
          </a:p>
          <a:p>
            <a:pPr lvl="1"/>
            <a:endParaRPr lang="en-GB" dirty="0"/>
          </a:p>
          <a:p>
            <a:pPr marL="457200" lvl="1" indent="0" algn="ctr">
              <a:buNone/>
            </a:pPr>
            <a:r>
              <a:rPr lang="en-GB" dirty="0"/>
              <a:t>About half of these children had ever had any assessment of possible SLCN</a:t>
            </a:r>
            <a:endParaRPr lang="en-GB" dirty="0">
              <a:solidFill>
                <a:srgbClr val="FF0000"/>
              </a:solidFill>
            </a:endParaRPr>
          </a:p>
          <a:p>
            <a:pPr lvl="1" algn="ctr"/>
            <a:endParaRPr lang="en-GB" dirty="0">
              <a:solidFill>
                <a:srgbClr val="FF0000"/>
              </a:solidFill>
            </a:endParaRPr>
          </a:p>
          <a:p>
            <a:pPr marL="457200" lvl="1" indent="0" algn="ctr">
              <a:buNone/>
            </a:pPr>
            <a:r>
              <a:rPr lang="en-GB" dirty="0">
                <a:solidFill>
                  <a:srgbClr val="FF0000"/>
                </a:solidFill>
              </a:rPr>
              <a:t>Similar to findings elsewhere in the country </a:t>
            </a:r>
            <a:endParaRPr lang="en-GB" dirty="0"/>
          </a:p>
        </p:txBody>
      </p:sp>
      <p:pic>
        <p:nvPicPr>
          <p:cNvPr id="4" name="Picture 3">
            <a:extLst>
              <a:ext uri="{FF2B5EF4-FFF2-40B4-BE49-F238E27FC236}">
                <a16:creationId xmlns:a16="http://schemas.microsoft.com/office/drawing/2014/main" id="{9776B215-1B44-483E-8269-D6947D022505}"/>
              </a:ext>
            </a:extLst>
          </p:cNvPr>
          <p:cNvPicPr>
            <a:picLocks noChangeAspect="1"/>
          </p:cNvPicPr>
          <p:nvPr/>
        </p:nvPicPr>
        <p:blipFill>
          <a:blip r:embed="rId3"/>
          <a:stretch>
            <a:fillRect/>
          </a:stretch>
        </p:blipFill>
        <p:spPr>
          <a:xfrm>
            <a:off x="1824389" y="215283"/>
            <a:ext cx="1030313" cy="1237595"/>
          </a:xfrm>
          <a:prstGeom prst="rect">
            <a:avLst/>
          </a:prstGeom>
        </p:spPr>
      </p:pic>
    </p:spTree>
    <p:extLst>
      <p:ext uri="{BB962C8B-B14F-4D97-AF65-F5344CB8AC3E}">
        <p14:creationId xmlns:p14="http://schemas.microsoft.com/office/powerpoint/2010/main" val="2602643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7D04C-48D9-447E-B410-4F6505F1C826}"/>
              </a:ext>
            </a:extLst>
          </p:cNvPr>
          <p:cNvSpPr>
            <a:spLocks noGrp="1"/>
          </p:cNvSpPr>
          <p:nvPr>
            <p:ph type="title"/>
          </p:nvPr>
        </p:nvSpPr>
        <p:spPr>
          <a:xfrm>
            <a:off x="2909455" y="341374"/>
            <a:ext cx="8444346" cy="1325563"/>
          </a:xfrm>
        </p:spPr>
        <p:txBody>
          <a:bodyPr/>
          <a:lstStyle/>
          <a:p>
            <a:r>
              <a:rPr lang="en-GB" b="1" dirty="0"/>
              <a:t>A Graduated Response in </a:t>
            </a:r>
            <a:br>
              <a:rPr lang="en-GB" b="1" dirty="0"/>
            </a:br>
            <a:r>
              <a:rPr lang="en-GB" b="1" dirty="0"/>
              <a:t>School </a:t>
            </a:r>
          </a:p>
        </p:txBody>
      </p:sp>
      <p:sp>
        <p:nvSpPr>
          <p:cNvPr id="3" name="Content Placeholder 2">
            <a:extLst>
              <a:ext uri="{FF2B5EF4-FFF2-40B4-BE49-F238E27FC236}">
                <a16:creationId xmlns:a16="http://schemas.microsoft.com/office/drawing/2014/main" id="{203E29FB-1771-4666-869B-EC6D6EFBC639}"/>
              </a:ext>
            </a:extLst>
          </p:cNvPr>
          <p:cNvSpPr>
            <a:spLocks noGrp="1"/>
          </p:cNvSpPr>
          <p:nvPr>
            <p:ph idx="1"/>
          </p:nvPr>
        </p:nvSpPr>
        <p:spPr>
          <a:xfrm>
            <a:off x="581901" y="1666937"/>
            <a:ext cx="10515600" cy="4743009"/>
          </a:xfrm>
        </p:spPr>
        <p:txBody>
          <a:bodyPr>
            <a:noAutofit/>
          </a:bodyPr>
          <a:lstStyle/>
          <a:p>
            <a:pPr marL="0" indent="0">
              <a:buNone/>
            </a:pPr>
            <a:r>
              <a:rPr lang="en-GB" sz="2000" b="1" dirty="0"/>
              <a:t>What does this look like?</a:t>
            </a:r>
          </a:p>
          <a:p>
            <a:pPr>
              <a:buFontTx/>
              <a:buChar char="-"/>
            </a:pPr>
            <a:r>
              <a:rPr lang="en-GB" sz="2000" dirty="0"/>
              <a:t>Removing or helping young people to overcome barriers </a:t>
            </a:r>
          </a:p>
          <a:p>
            <a:pPr>
              <a:buFontTx/>
              <a:buChar char="-"/>
            </a:pPr>
            <a:r>
              <a:rPr lang="en-GB" sz="2000" dirty="0"/>
              <a:t>Being alert to the early signs of need and responding  quickly and appropriately</a:t>
            </a:r>
          </a:p>
          <a:p>
            <a:pPr>
              <a:buFontTx/>
              <a:buChar char="-"/>
            </a:pPr>
            <a:r>
              <a:rPr lang="en-GB" sz="2000" dirty="0"/>
              <a:t>Systematically reviewing the support young people need to make progress and secure good outcomes</a:t>
            </a:r>
          </a:p>
          <a:p>
            <a:pPr>
              <a:buFontTx/>
              <a:buChar char="-"/>
            </a:pPr>
            <a:endParaRPr lang="en-GB" sz="2000" dirty="0"/>
          </a:p>
          <a:p>
            <a:pPr>
              <a:buFontTx/>
              <a:buChar char="-"/>
            </a:pPr>
            <a:endParaRPr lang="en-GB" sz="500" dirty="0"/>
          </a:p>
          <a:p>
            <a:pPr marL="0" indent="0">
              <a:buNone/>
            </a:pPr>
            <a:r>
              <a:rPr lang="en-GB" sz="2000" b="1" dirty="0"/>
              <a:t>How do we do this?</a:t>
            </a:r>
          </a:p>
          <a:p>
            <a:pPr marL="514350" indent="-514350">
              <a:buAutoNum type="arabicPeriod"/>
            </a:pPr>
            <a:r>
              <a:rPr lang="en-GB" sz="2000" dirty="0"/>
              <a:t>Always screen care-experienced children, CP and vulnerable learners for SLCN</a:t>
            </a:r>
          </a:p>
          <a:p>
            <a:pPr marL="514350" indent="-514350">
              <a:buAutoNum type="arabicPeriod"/>
            </a:pPr>
            <a:r>
              <a:rPr lang="en-GB" sz="2000" dirty="0"/>
              <a:t>Map needs onto provision in school – both universal and targeted provision</a:t>
            </a:r>
          </a:p>
          <a:p>
            <a:pPr marL="514350" indent="-514350">
              <a:buAutoNum type="arabicPeriod"/>
            </a:pPr>
            <a:r>
              <a:rPr lang="en-GB" sz="2000" dirty="0"/>
              <a:t>Monitor progress</a:t>
            </a:r>
          </a:p>
          <a:p>
            <a:pPr marL="514350" indent="-514350">
              <a:buAutoNum type="arabicPeriod"/>
            </a:pPr>
            <a:r>
              <a:rPr lang="en-GB" sz="2000" dirty="0"/>
              <a:t>If needed complete individual assessment and referral</a:t>
            </a:r>
          </a:p>
          <a:p>
            <a:pPr marL="0" indent="0">
              <a:buNone/>
            </a:pPr>
            <a:endParaRPr lang="en-GB" sz="600" dirty="0">
              <a:solidFill>
                <a:srgbClr val="002060"/>
              </a:solidFill>
            </a:endParaRPr>
          </a:p>
          <a:p>
            <a:pPr marL="0" indent="0">
              <a:buNone/>
            </a:pPr>
            <a:r>
              <a:rPr lang="en-GB" sz="1800" dirty="0"/>
              <a:t>Please see the Pathway for Exploring SLCN in Vulnerable Learners </a:t>
            </a:r>
          </a:p>
        </p:txBody>
      </p:sp>
      <p:pic>
        <p:nvPicPr>
          <p:cNvPr id="4" name="Picture 3">
            <a:extLst>
              <a:ext uri="{FF2B5EF4-FFF2-40B4-BE49-F238E27FC236}">
                <a16:creationId xmlns:a16="http://schemas.microsoft.com/office/drawing/2014/main" id="{DABF1D85-3ED1-41BB-8743-5234294D0C7E}"/>
              </a:ext>
            </a:extLst>
          </p:cNvPr>
          <p:cNvPicPr>
            <a:picLocks noChangeAspect="1"/>
          </p:cNvPicPr>
          <p:nvPr/>
        </p:nvPicPr>
        <p:blipFill>
          <a:blip r:embed="rId3"/>
          <a:stretch>
            <a:fillRect/>
          </a:stretch>
        </p:blipFill>
        <p:spPr>
          <a:xfrm>
            <a:off x="1741261" y="341374"/>
            <a:ext cx="1030313" cy="1237595"/>
          </a:xfrm>
          <a:prstGeom prst="rect">
            <a:avLst/>
          </a:prstGeom>
        </p:spPr>
      </p:pic>
    </p:spTree>
    <p:extLst>
      <p:ext uri="{BB962C8B-B14F-4D97-AF65-F5344CB8AC3E}">
        <p14:creationId xmlns:p14="http://schemas.microsoft.com/office/powerpoint/2010/main" val="31219324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D0BE339-6ECD-BE4D-9723-586F3D2A8065}"/>
              </a:ext>
            </a:extLst>
          </p:cNvPr>
          <p:cNvPicPr>
            <a:picLocks noChangeAspect="1"/>
          </p:cNvPicPr>
          <p:nvPr/>
        </p:nvPicPr>
        <p:blipFill>
          <a:blip r:embed="rId2"/>
          <a:stretch>
            <a:fillRect/>
          </a:stretch>
        </p:blipFill>
        <p:spPr>
          <a:xfrm>
            <a:off x="1967166" y="874180"/>
            <a:ext cx="7940764" cy="5713183"/>
          </a:xfrm>
          <a:prstGeom prst="rect">
            <a:avLst/>
          </a:prstGeom>
        </p:spPr>
      </p:pic>
    </p:spTree>
    <p:extLst>
      <p:ext uri="{BB962C8B-B14F-4D97-AF65-F5344CB8AC3E}">
        <p14:creationId xmlns:p14="http://schemas.microsoft.com/office/powerpoint/2010/main" val="32180951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EE520E9-1685-9D4B-9CB6-359201CFE19D}"/>
              </a:ext>
            </a:extLst>
          </p:cNvPr>
          <p:cNvPicPr>
            <a:picLocks noChangeAspect="1"/>
          </p:cNvPicPr>
          <p:nvPr/>
        </p:nvPicPr>
        <p:blipFill>
          <a:blip r:embed="rId3"/>
          <a:stretch>
            <a:fillRect/>
          </a:stretch>
        </p:blipFill>
        <p:spPr>
          <a:xfrm>
            <a:off x="1752836" y="323643"/>
            <a:ext cx="1030313" cy="1237595"/>
          </a:xfrm>
          <a:prstGeom prst="rect">
            <a:avLst/>
          </a:prstGeom>
        </p:spPr>
      </p:pic>
      <p:sp>
        <p:nvSpPr>
          <p:cNvPr id="7" name="TextBox 6">
            <a:extLst>
              <a:ext uri="{FF2B5EF4-FFF2-40B4-BE49-F238E27FC236}">
                <a16:creationId xmlns:a16="http://schemas.microsoft.com/office/drawing/2014/main" id="{DED7B224-005C-DA4C-99F6-FDFD8A3DB1FF}"/>
              </a:ext>
            </a:extLst>
          </p:cNvPr>
          <p:cNvSpPr txBox="1"/>
          <p:nvPr/>
        </p:nvSpPr>
        <p:spPr>
          <a:xfrm>
            <a:off x="3701535" y="2632561"/>
            <a:ext cx="2443006" cy="707886"/>
          </a:xfrm>
          <a:prstGeom prst="rect">
            <a:avLst/>
          </a:prstGeom>
          <a:noFill/>
          <a:ln>
            <a:solidFill>
              <a:schemeClr val="accent1"/>
            </a:solidFill>
          </a:ln>
        </p:spPr>
        <p:txBody>
          <a:bodyPr wrap="square" rtlCol="0">
            <a:spAutoFit/>
          </a:bodyPr>
          <a:lstStyle/>
          <a:p>
            <a:pPr algn="ctr"/>
            <a:r>
              <a:rPr lang="en-US" sz="2000" dirty="0"/>
              <a:t>Limit the amount of teacher talk </a:t>
            </a:r>
          </a:p>
        </p:txBody>
      </p:sp>
      <p:sp>
        <p:nvSpPr>
          <p:cNvPr id="8" name="TextBox 7">
            <a:extLst>
              <a:ext uri="{FF2B5EF4-FFF2-40B4-BE49-F238E27FC236}">
                <a16:creationId xmlns:a16="http://schemas.microsoft.com/office/drawing/2014/main" id="{8608ED5D-3AD1-0546-BCBD-5DD260BE8FF7}"/>
              </a:ext>
            </a:extLst>
          </p:cNvPr>
          <p:cNvSpPr txBox="1"/>
          <p:nvPr/>
        </p:nvSpPr>
        <p:spPr>
          <a:xfrm>
            <a:off x="4453661" y="1658896"/>
            <a:ext cx="3424885" cy="707886"/>
          </a:xfrm>
          <a:prstGeom prst="rect">
            <a:avLst/>
          </a:prstGeom>
          <a:noFill/>
          <a:ln>
            <a:solidFill>
              <a:schemeClr val="accent1"/>
            </a:solidFill>
          </a:ln>
        </p:spPr>
        <p:txBody>
          <a:bodyPr wrap="square" rtlCol="0">
            <a:spAutoFit/>
          </a:bodyPr>
          <a:lstStyle/>
          <a:p>
            <a:pPr algn="ctr"/>
            <a:r>
              <a:rPr lang="en-US" sz="2000" dirty="0"/>
              <a:t>Where possible provide simple alternative vocabulary </a:t>
            </a:r>
          </a:p>
        </p:txBody>
      </p:sp>
      <p:sp>
        <p:nvSpPr>
          <p:cNvPr id="9" name="TextBox 8">
            <a:extLst>
              <a:ext uri="{FF2B5EF4-FFF2-40B4-BE49-F238E27FC236}">
                <a16:creationId xmlns:a16="http://schemas.microsoft.com/office/drawing/2014/main" id="{69B9E215-9E53-7643-B0D7-471E8529108A}"/>
              </a:ext>
            </a:extLst>
          </p:cNvPr>
          <p:cNvSpPr txBox="1"/>
          <p:nvPr/>
        </p:nvSpPr>
        <p:spPr>
          <a:xfrm>
            <a:off x="8277630" y="3861037"/>
            <a:ext cx="3316292" cy="1015663"/>
          </a:xfrm>
          <a:prstGeom prst="rect">
            <a:avLst/>
          </a:prstGeom>
          <a:noFill/>
          <a:ln>
            <a:solidFill>
              <a:schemeClr val="accent1"/>
            </a:solidFill>
          </a:ln>
        </p:spPr>
        <p:txBody>
          <a:bodyPr wrap="square" rtlCol="0">
            <a:spAutoFit/>
          </a:bodyPr>
          <a:lstStyle/>
          <a:p>
            <a:pPr algn="ctr"/>
            <a:r>
              <a:rPr lang="en-US" sz="2000" dirty="0"/>
              <a:t>Use short simple language when asking questions and be direct (avoid idioms)</a:t>
            </a:r>
          </a:p>
        </p:txBody>
      </p:sp>
      <p:sp>
        <p:nvSpPr>
          <p:cNvPr id="10" name="TextBox 9">
            <a:extLst>
              <a:ext uri="{FF2B5EF4-FFF2-40B4-BE49-F238E27FC236}">
                <a16:creationId xmlns:a16="http://schemas.microsoft.com/office/drawing/2014/main" id="{3C9D177A-FF96-F34B-9C37-70799EA8C88F}"/>
              </a:ext>
            </a:extLst>
          </p:cNvPr>
          <p:cNvSpPr txBox="1"/>
          <p:nvPr/>
        </p:nvSpPr>
        <p:spPr>
          <a:xfrm>
            <a:off x="1975429" y="6064486"/>
            <a:ext cx="1615440" cy="461665"/>
          </a:xfrm>
          <a:prstGeom prst="rect">
            <a:avLst/>
          </a:prstGeom>
          <a:noFill/>
          <a:ln>
            <a:solidFill>
              <a:schemeClr val="accent1"/>
            </a:solidFill>
          </a:ln>
        </p:spPr>
        <p:txBody>
          <a:bodyPr wrap="square" rtlCol="0">
            <a:spAutoFit/>
          </a:bodyPr>
          <a:lstStyle/>
          <a:p>
            <a:pPr algn="ctr"/>
            <a:r>
              <a:rPr lang="en-US" sz="2000" dirty="0"/>
              <a:t>Be</a:t>
            </a:r>
            <a:r>
              <a:rPr lang="en-US" sz="2400" dirty="0"/>
              <a:t> </a:t>
            </a:r>
            <a:r>
              <a:rPr lang="en-US" sz="2000" dirty="0"/>
              <a:t>visual</a:t>
            </a:r>
            <a:r>
              <a:rPr lang="en-US" sz="2400" dirty="0"/>
              <a:t> </a:t>
            </a:r>
          </a:p>
        </p:txBody>
      </p:sp>
      <p:sp>
        <p:nvSpPr>
          <p:cNvPr id="11" name="TextBox 10">
            <a:extLst>
              <a:ext uri="{FF2B5EF4-FFF2-40B4-BE49-F238E27FC236}">
                <a16:creationId xmlns:a16="http://schemas.microsoft.com/office/drawing/2014/main" id="{E3CF55BB-6B42-9F41-8EC4-8C4093A1EAD3}"/>
              </a:ext>
            </a:extLst>
          </p:cNvPr>
          <p:cNvSpPr txBox="1"/>
          <p:nvPr/>
        </p:nvSpPr>
        <p:spPr>
          <a:xfrm>
            <a:off x="8645868" y="1379259"/>
            <a:ext cx="2337491" cy="1015663"/>
          </a:xfrm>
          <a:prstGeom prst="rect">
            <a:avLst/>
          </a:prstGeom>
          <a:noFill/>
          <a:ln>
            <a:solidFill>
              <a:schemeClr val="accent1"/>
            </a:solidFill>
          </a:ln>
        </p:spPr>
        <p:txBody>
          <a:bodyPr wrap="square" rtlCol="0">
            <a:spAutoFit/>
          </a:bodyPr>
          <a:lstStyle/>
          <a:p>
            <a:pPr algn="ctr"/>
            <a:r>
              <a:rPr lang="en-US" sz="2000" dirty="0"/>
              <a:t>Use real life examples where possible </a:t>
            </a:r>
          </a:p>
        </p:txBody>
      </p:sp>
      <p:sp>
        <p:nvSpPr>
          <p:cNvPr id="12" name="TextBox 11">
            <a:extLst>
              <a:ext uri="{FF2B5EF4-FFF2-40B4-BE49-F238E27FC236}">
                <a16:creationId xmlns:a16="http://schemas.microsoft.com/office/drawing/2014/main" id="{8C432271-802A-F145-A8DD-0780D42AF12B}"/>
              </a:ext>
            </a:extLst>
          </p:cNvPr>
          <p:cNvSpPr txBox="1"/>
          <p:nvPr/>
        </p:nvSpPr>
        <p:spPr>
          <a:xfrm>
            <a:off x="6846960" y="2876487"/>
            <a:ext cx="2063172" cy="400110"/>
          </a:xfrm>
          <a:prstGeom prst="rect">
            <a:avLst/>
          </a:prstGeom>
          <a:noFill/>
          <a:ln>
            <a:solidFill>
              <a:schemeClr val="accent1"/>
            </a:solidFill>
          </a:ln>
        </p:spPr>
        <p:txBody>
          <a:bodyPr wrap="square" rtlCol="0">
            <a:spAutoFit/>
          </a:bodyPr>
          <a:lstStyle/>
          <a:p>
            <a:pPr algn="ctr"/>
            <a:r>
              <a:rPr lang="en-US" sz="2000" dirty="0"/>
              <a:t>Build rapport</a:t>
            </a:r>
          </a:p>
        </p:txBody>
      </p:sp>
      <p:sp>
        <p:nvSpPr>
          <p:cNvPr id="15" name="TextBox 14">
            <a:extLst>
              <a:ext uri="{FF2B5EF4-FFF2-40B4-BE49-F238E27FC236}">
                <a16:creationId xmlns:a16="http://schemas.microsoft.com/office/drawing/2014/main" id="{481DAED2-51D5-DC43-97E6-B44DBA0F1BA8}"/>
              </a:ext>
            </a:extLst>
          </p:cNvPr>
          <p:cNvSpPr txBox="1"/>
          <p:nvPr/>
        </p:nvSpPr>
        <p:spPr>
          <a:xfrm>
            <a:off x="252946" y="1802139"/>
            <a:ext cx="3124563" cy="1323439"/>
          </a:xfrm>
          <a:prstGeom prst="rect">
            <a:avLst/>
          </a:prstGeom>
          <a:noFill/>
          <a:ln>
            <a:solidFill>
              <a:schemeClr val="accent1"/>
            </a:solidFill>
          </a:ln>
        </p:spPr>
        <p:txBody>
          <a:bodyPr wrap="square" rtlCol="0">
            <a:spAutoFit/>
          </a:bodyPr>
          <a:lstStyle/>
          <a:p>
            <a:pPr algn="ctr"/>
            <a:r>
              <a:rPr lang="en-US" sz="2000" dirty="0"/>
              <a:t>Have visual displays of topic work that includes pictures and diagrams along side key words and definitions</a:t>
            </a:r>
          </a:p>
        </p:txBody>
      </p:sp>
      <p:sp>
        <p:nvSpPr>
          <p:cNvPr id="16" name="TextBox 15">
            <a:extLst>
              <a:ext uri="{FF2B5EF4-FFF2-40B4-BE49-F238E27FC236}">
                <a16:creationId xmlns:a16="http://schemas.microsoft.com/office/drawing/2014/main" id="{7F559E9F-4AB8-0143-9DB0-4D96FFA924F0}"/>
              </a:ext>
            </a:extLst>
          </p:cNvPr>
          <p:cNvSpPr txBox="1"/>
          <p:nvPr/>
        </p:nvSpPr>
        <p:spPr>
          <a:xfrm>
            <a:off x="352187" y="4535488"/>
            <a:ext cx="2926080" cy="1323439"/>
          </a:xfrm>
          <a:prstGeom prst="rect">
            <a:avLst/>
          </a:prstGeom>
          <a:noFill/>
          <a:ln>
            <a:solidFill>
              <a:schemeClr val="accent1"/>
            </a:solidFill>
          </a:ln>
        </p:spPr>
        <p:txBody>
          <a:bodyPr wrap="square" rtlCol="0">
            <a:spAutoFit/>
          </a:bodyPr>
          <a:lstStyle/>
          <a:p>
            <a:pPr algn="ctr"/>
            <a:r>
              <a:rPr lang="en-US" sz="2000" dirty="0"/>
              <a:t>Allow plenty of thinking time to allow young people to process what you have said</a:t>
            </a:r>
          </a:p>
        </p:txBody>
      </p:sp>
      <p:sp>
        <p:nvSpPr>
          <p:cNvPr id="17" name="TextBox 16">
            <a:extLst>
              <a:ext uri="{FF2B5EF4-FFF2-40B4-BE49-F238E27FC236}">
                <a16:creationId xmlns:a16="http://schemas.microsoft.com/office/drawing/2014/main" id="{1C374C86-4102-6548-9676-EB6A5FA4D86D}"/>
              </a:ext>
            </a:extLst>
          </p:cNvPr>
          <p:cNvSpPr txBox="1"/>
          <p:nvPr/>
        </p:nvSpPr>
        <p:spPr>
          <a:xfrm>
            <a:off x="923965" y="3329425"/>
            <a:ext cx="2572481" cy="1015663"/>
          </a:xfrm>
          <a:prstGeom prst="rect">
            <a:avLst/>
          </a:prstGeom>
          <a:noFill/>
          <a:ln>
            <a:solidFill>
              <a:schemeClr val="accent1"/>
            </a:solidFill>
          </a:ln>
        </p:spPr>
        <p:txBody>
          <a:bodyPr wrap="square" rtlCol="0">
            <a:spAutoFit/>
          </a:bodyPr>
          <a:lstStyle/>
          <a:p>
            <a:pPr algn="ctr"/>
            <a:r>
              <a:rPr lang="en-US" sz="2000" dirty="0"/>
              <a:t>Teach young people strategies for seeking help or clarification </a:t>
            </a:r>
          </a:p>
        </p:txBody>
      </p:sp>
      <p:sp>
        <p:nvSpPr>
          <p:cNvPr id="18" name="TextBox 17">
            <a:extLst>
              <a:ext uri="{FF2B5EF4-FFF2-40B4-BE49-F238E27FC236}">
                <a16:creationId xmlns:a16="http://schemas.microsoft.com/office/drawing/2014/main" id="{1FDE7F54-A79F-4B4A-A19A-731C180086BE}"/>
              </a:ext>
            </a:extLst>
          </p:cNvPr>
          <p:cNvSpPr txBox="1"/>
          <p:nvPr/>
        </p:nvSpPr>
        <p:spPr>
          <a:xfrm>
            <a:off x="4191282" y="4997153"/>
            <a:ext cx="2443006" cy="1631216"/>
          </a:xfrm>
          <a:prstGeom prst="rect">
            <a:avLst/>
          </a:prstGeom>
          <a:noFill/>
          <a:ln>
            <a:solidFill>
              <a:schemeClr val="accent1"/>
            </a:solidFill>
          </a:ln>
        </p:spPr>
        <p:txBody>
          <a:bodyPr wrap="square" rtlCol="0">
            <a:spAutoFit/>
          </a:bodyPr>
          <a:lstStyle/>
          <a:p>
            <a:pPr algn="ctr"/>
            <a:r>
              <a:rPr lang="en-US" sz="2000" dirty="0"/>
              <a:t>Where possible chunk work into steps so that only one task needs be explained at a time</a:t>
            </a:r>
          </a:p>
        </p:txBody>
      </p:sp>
      <p:sp>
        <p:nvSpPr>
          <p:cNvPr id="19" name="TextBox 18">
            <a:extLst>
              <a:ext uri="{FF2B5EF4-FFF2-40B4-BE49-F238E27FC236}">
                <a16:creationId xmlns:a16="http://schemas.microsoft.com/office/drawing/2014/main" id="{AD17D5EF-F82B-7E47-9BA0-ECFF2970DA08}"/>
              </a:ext>
            </a:extLst>
          </p:cNvPr>
          <p:cNvSpPr txBox="1"/>
          <p:nvPr/>
        </p:nvSpPr>
        <p:spPr>
          <a:xfrm>
            <a:off x="7387075" y="5279656"/>
            <a:ext cx="3969410" cy="1015663"/>
          </a:xfrm>
          <a:prstGeom prst="rect">
            <a:avLst/>
          </a:prstGeom>
          <a:noFill/>
          <a:ln>
            <a:solidFill>
              <a:schemeClr val="accent1"/>
            </a:solidFill>
          </a:ln>
        </p:spPr>
        <p:txBody>
          <a:bodyPr wrap="square" rtlCol="0">
            <a:spAutoFit/>
          </a:bodyPr>
          <a:lstStyle/>
          <a:p>
            <a:pPr algn="ctr"/>
            <a:r>
              <a:rPr lang="en-US" sz="2000" dirty="0"/>
              <a:t>Maintain a noise level in the classroom that is appropriate for clear communication</a:t>
            </a:r>
          </a:p>
        </p:txBody>
      </p:sp>
      <p:sp>
        <p:nvSpPr>
          <p:cNvPr id="20" name="TextBox 19">
            <a:extLst>
              <a:ext uri="{FF2B5EF4-FFF2-40B4-BE49-F238E27FC236}">
                <a16:creationId xmlns:a16="http://schemas.microsoft.com/office/drawing/2014/main" id="{FBD02FD7-EB4E-3B43-8A5A-119049EA9537}"/>
              </a:ext>
            </a:extLst>
          </p:cNvPr>
          <p:cNvSpPr txBox="1"/>
          <p:nvPr/>
        </p:nvSpPr>
        <p:spPr>
          <a:xfrm>
            <a:off x="3677350" y="3730022"/>
            <a:ext cx="4201196" cy="1015663"/>
          </a:xfrm>
          <a:prstGeom prst="rect">
            <a:avLst/>
          </a:prstGeom>
          <a:noFill/>
          <a:ln>
            <a:solidFill>
              <a:schemeClr val="accent1"/>
            </a:solidFill>
          </a:ln>
        </p:spPr>
        <p:txBody>
          <a:bodyPr wrap="square" rtlCol="0">
            <a:spAutoFit/>
          </a:bodyPr>
          <a:lstStyle/>
          <a:p>
            <a:pPr algn="ctr"/>
            <a:r>
              <a:rPr lang="en-US" sz="2000" dirty="0"/>
              <a:t>Frequently check the young person’s understanding, maybe ask them to explain in their own words</a:t>
            </a:r>
          </a:p>
        </p:txBody>
      </p:sp>
      <p:sp>
        <p:nvSpPr>
          <p:cNvPr id="21" name="TextBox 20">
            <a:extLst>
              <a:ext uri="{FF2B5EF4-FFF2-40B4-BE49-F238E27FC236}">
                <a16:creationId xmlns:a16="http://schemas.microsoft.com/office/drawing/2014/main" id="{9A09973B-AFE8-BF4A-B8EF-B0F145C99493}"/>
              </a:ext>
            </a:extLst>
          </p:cNvPr>
          <p:cNvSpPr txBox="1"/>
          <p:nvPr/>
        </p:nvSpPr>
        <p:spPr>
          <a:xfrm>
            <a:off x="9330501" y="2632561"/>
            <a:ext cx="2572482" cy="1015663"/>
          </a:xfrm>
          <a:prstGeom prst="rect">
            <a:avLst/>
          </a:prstGeom>
          <a:noFill/>
          <a:ln>
            <a:solidFill>
              <a:schemeClr val="accent1"/>
            </a:solidFill>
          </a:ln>
        </p:spPr>
        <p:txBody>
          <a:bodyPr wrap="square" rtlCol="0">
            <a:spAutoFit/>
          </a:bodyPr>
          <a:lstStyle/>
          <a:p>
            <a:pPr algn="ctr"/>
            <a:r>
              <a:rPr lang="en-US" sz="2000" dirty="0"/>
              <a:t>Ensure the seating plan is considerate of SLCN</a:t>
            </a:r>
          </a:p>
        </p:txBody>
      </p:sp>
      <p:sp>
        <p:nvSpPr>
          <p:cNvPr id="22" name="TextBox 21">
            <a:extLst>
              <a:ext uri="{FF2B5EF4-FFF2-40B4-BE49-F238E27FC236}">
                <a16:creationId xmlns:a16="http://schemas.microsoft.com/office/drawing/2014/main" id="{764FD67A-90D6-744F-B792-F8C4EDDBE2A7}"/>
              </a:ext>
            </a:extLst>
          </p:cNvPr>
          <p:cNvSpPr txBox="1"/>
          <p:nvPr/>
        </p:nvSpPr>
        <p:spPr>
          <a:xfrm>
            <a:off x="2953802" y="192788"/>
            <a:ext cx="5143062" cy="1200329"/>
          </a:xfrm>
          <a:prstGeom prst="rect">
            <a:avLst/>
          </a:prstGeom>
          <a:noFill/>
        </p:spPr>
        <p:txBody>
          <a:bodyPr wrap="square" rtlCol="0">
            <a:spAutoFit/>
          </a:bodyPr>
          <a:lstStyle/>
          <a:p>
            <a:r>
              <a:rPr lang="en-US" sz="3600" b="1" dirty="0">
                <a:latin typeface="+mj-lt"/>
              </a:rPr>
              <a:t>A communication supporting environment</a:t>
            </a:r>
          </a:p>
        </p:txBody>
      </p:sp>
    </p:spTree>
    <p:extLst>
      <p:ext uri="{BB962C8B-B14F-4D97-AF65-F5344CB8AC3E}">
        <p14:creationId xmlns:p14="http://schemas.microsoft.com/office/powerpoint/2010/main" val="30489967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F86B4-A417-CD40-9715-F840448D45E1}"/>
              </a:ext>
            </a:extLst>
          </p:cNvPr>
          <p:cNvSpPr>
            <a:spLocks noGrp="1"/>
          </p:cNvSpPr>
          <p:nvPr>
            <p:ph type="title"/>
          </p:nvPr>
        </p:nvSpPr>
        <p:spPr>
          <a:xfrm>
            <a:off x="2921330" y="681037"/>
            <a:ext cx="6976432" cy="1018832"/>
          </a:xfrm>
        </p:spPr>
        <p:txBody>
          <a:bodyPr>
            <a:normAutofit fontScale="90000"/>
          </a:bodyPr>
          <a:lstStyle/>
          <a:p>
            <a:r>
              <a:rPr lang="en-US" b="1" dirty="0"/>
              <a:t>Suggestions for targeted provision </a:t>
            </a:r>
          </a:p>
        </p:txBody>
      </p:sp>
      <p:sp>
        <p:nvSpPr>
          <p:cNvPr id="3" name="Content Placeholder 2">
            <a:extLst>
              <a:ext uri="{FF2B5EF4-FFF2-40B4-BE49-F238E27FC236}">
                <a16:creationId xmlns:a16="http://schemas.microsoft.com/office/drawing/2014/main" id="{4389DEA3-8BA4-8542-895B-1137D49A0278}"/>
              </a:ext>
            </a:extLst>
          </p:cNvPr>
          <p:cNvSpPr>
            <a:spLocks noGrp="1"/>
          </p:cNvSpPr>
          <p:nvPr>
            <p:ph idx="1"/>
          </p:nvPr>
        </p:nvSpPr>
        <p:spPr/>
        <p:txBody>
          <a:bodyPr/>
          <a:lstStyle/>
          <a:p>
            <a:r>
              <a:rPr lang="en-US" dirty="0"/>
              <a:t> Explicitly teach active listening skills: look at the speaker, think about what they are saying, engage by responding and asking questions</a:t>
            </a:r>
          </a:p>
          <a:p>
            <a:r>
              <a:rPr lang="en-US" dirty="0"/>
              <a:t> Focus on the structure of text and spoken language (beginning, middle, end)</a:t>
            </a:r>
          </a:p>
          <a:p>
            <a:r>
              <a:rPr lang="en-US" dirty="0"/>
              <a:t> Provide opportunities for reinforcing key vocabulary and central concepts</a:t>
            </a:r>
          </a:p>
          <a:p>
            <a:r>
              <a:rPr lang="en-US" dirty="0"/>
              <a:t> Use writing and narrative frames </a:t>
            </a:r>
          </a:p>
          <a:p>
            <a:r>
              <a:rPr lang="en-US" dirty="0"/>
              <a:t> Give opportunities for group discussion</a:t>
            </a:r>
          </a:p>
          <a:p>
            <a:r>
              <a:rPr lang="en-US" dirty="0"/>
              <a:t> Use a buddy system or peer mentoring to support social skills</a:t>
            </a:r>
          </a:p>
          <a:p>
            <a:pPr>
              <a:buFont typeface="Wingdings" pitchFamily="2" charset="2"/>
              <a:buChar char="Ø"/>
            </a:pPr>
            <a:endParaRPr lang="en-US" dirty="0"/>
          </a:p>
          <a:p>
            <a:pPr>
              <a:buFont typeface="Wingdings" pitchFamily="2" charset="2"/>
              <a:buChar char="Ø"/>
            </a:pPr>
            <a:endParaRPr lang="en-US" dirty="0"/>
          </a:p>
        </p:txBody>
      </p:sp>
      <p:pic>
        <p:nvPicPr>
          <p:cNvPr id="4" name="Picture 3">
            <a:extLst>
              <a:ext uri="{FF2B5EF4-FFF2-40B4-BE49-F238E27FC236}">
                <a16:creationId xmlns:a16="http://schemas.microsoft.com/office/drawing/2014/main" id="{2FE20E8C-AF8E-40BF-A552-FFFD637D8A6A}"/>
              </a:ext>
            </a:extLst>
          </p:cNvPr>
          <p:cNvPicPr>
            <a:picLocks noChangeAspect="1"/>
          </p:cNvPicPr>
          <p:nvPr/>
        </p:nvPicPr>
        <p:blipFill>
          <a:blip r:embed="rId3"/>
          <a:stretch>
            <a:fillRect/>
          </a:stretch>
        </p:blipFill>
        <p:spPr>
          <a:xfrm>
            <a:off x="1779081" y="377901"/>
            <a:ext cx="1030313" cy="1237595"/>
          </a:xfrm>
          <a:prstGeom prst="rect">
            <a:avLst/>
          </a:prstGeom>
        </p:spPr>
      </p:pic>
    </p:spTree>
    <p:extLst>
      <p:ext uri="{BB962C8B-B14F-4D97-AF65-F5344CB8AC3E}">
        <p14:creationId xmlns:p14="http://schemas.microsoft.com/office/powerpoint/2010/main" val="31968754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8027F-83FD-4BE4-B42D-D01A1088F917}"/>
              </a:ext>
            </a:extLst>
          </p:cNvPr>
          <p:cNvSpPr>
            <a:spLocks noGrp="1"/>
          </p:cNvSpPr>
          <p:nvPr>
            <p:ph type="title"/>
          </p:nvPr>
        </p:nvSpPr>
        <p:spPr>
          <a:xfrm>
            <a:off x="2897793" y="365125"/>
            <a:ext cx="8456006" cy="1325563"/>
          </a:xfrm>
        </p:spPr>
        <p:txBody>
          <a:bodyPr/>
          <a:lstStyle/>
          <a:p>
            <a:r>
              <a:rPr lang="en-GB" b="1" dirty="0"/>
              <a:t>Resources to use: </a:t>
            </a:r>
          </a:p>
        </p:txBody>
      </p:sp>
      <p:pic>
        <p:nvPicPr>
          <p:cNvPr id="4" name="Content Placeholder 3">
            <a:extLst>
              <a:ext uri="{FF2B5EF4-FFF2-40B4-BE49-F238E27FC236}">
                <a16:creationId xmlns:a16="http://schemas.microsoft.com/office/drawing/2014/main" id="{CAF7324C-E86B-4CAF-86F7-A4965487885A}"/>
              </a:ext>
            </a:extLst>
          </p:cNvPr>
          <p:cNvPicPr>
            <a:picLocks noGrp="1" noChangeAspect="1"/>
          </p:cNvPicPr>
          <p:nvPr>
            <p:ph idx="1"/>
          </p:nvPr>
        </p:nvPicPr>
        <p:blipFill>
          <a:blip r:embed="rId2"/>
          <a:stretch>
            <a:fillRect/>
          </a:stretch>
        </p:blipFill>
        <p:spPr>
          <a:xfrm>
            <a:off x="1781298" y="1421612"/>
            <a:ext cx="8859795" cy="5071263"/>
          </a:xfrm>
          <a:prstGeom prst="rect">
            <a:avLst/>
          </a:prstGeom>
        </p:spPr>
      </p:pic>
      <p:pic>
        <p:nvPicPr>
          <p:cNvPr id="5" name="Picture 4">
            <a:extLst>
              <a:ext uri="{FF2B5EF4-FFF2-40B4-BE49-F238E27FC236}">
                <a16:creationId xmlns:a16="http://schemas.microsoft.com/office/drawing/2014/main" id="{302B20A8-80E0-4331-A364-D3F5C7B0895F}"/>
              </a:ext>
            </a:extLst>
          </p:cNvPr>
          <p:cNvPicPr>
            <a:picLocks noChangeAspect="1"/>
          </p:cNvPicPr>
          <p:nvPr/>
        </p:nvPicPr>
        <p:blipFill>
          <a:blip r:embed="rId3"/>
          <a:stretch>
            <a:fillRect/>
          </a:stretch>
        </p:blipFill>
        <p:spPr>
          <a:xfrm>
            <a:off x="1824389" y="215283"/>
            <a:ext cx="1030313" cy="1237595"/>
          </a:xfrm>
          <a:prstGeom prst="rect">
            <a:avLst/>
          </a:prstGeom>
        </p:spPr>
      </p:pic>
    </p:spTree>
    <p:extLst>
      <p:ext uri="{BB962C8B-B14F-4D97-AF65-F5344CB8AC3E}">
        <p14:creationId xmlns:p14="http://schemas.microsoft.com/office/powerpoint/2010/main" val="37734351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94119-9AF0-4594-B8D9-681A350280DC}"/>
              </a:ext>
            </a:extLst>
          </p:cNvPr>
          <p:cNvSpPr>
            <a:spLocks noGrp="1"/>
          </p:cNvSpPr>
          <p:nvPr>
            <p:ph type="title"/>
          </p:nvPr>
        </p:nvSpPr>
        <p:spPr>
          <a:xfrm>
            <a:off x="3325090" y="365125"/>
            <a:ext cx="8028709" cy="1325563"/>
          </a:xfrm>
        </p:spPr>
        <p:txBody>
          <a:bodyPr/>
          <a:lstStyle/>
          <a:p>
            <a:r>
              <a:rPr lang="en-GB" b="1" dirty="0"/>
              <a:t>OCC Resources</a:t>
            </a:r>
          </a:p>
        </p:txBody>
      </p:sp>
      <p:sp>
        <p:nvSpPr>
          <p:cNvPr id="3" name="Content Placeholder 2">
            <a:extLst>
              <a:ext uri="{FF2B5EF4-FFF2-40B4-BE49-F238E27FC236}">
                <a16:creationId xmlns:a16="http://schemas.microsoft.com/office/drawing/2014/main" id="{875554F1-37D9-48CA-9E84-228E1D455912}"/>
              </a:ext>
            </a:extLst>
          </p:cNvPr>
          <p:cNvSpPr>
            <a:spLocks noGrp="1"/>
          </p:cNvSpPr>
          <p:nvPr>
            <p:ph idx="1"/>
          </p:nvPr>
        </p:nvSpPr>
        <p:spPr/>
        <p:txBody>
          <a:bodyPr/>
          <a:lstStyle/>
          <a:p>
            <a:r>
              <a:rPr lang="en-GB" dirty="0"/>
              <a:t>Rationale for always assessing the SLCN Needs of Vulnerable Learners</a:t>
            </a:r>
          </a:p>
          <a:p>
            <a:r>
              <a:rPr lang="en-GB" dirty="0"/>
              <a:t>SLCN Pathway for Exploring SLCN Needs in Vulnerable Learners </a:t>
            </a:r>
          </a:p>
          <a:p>
            <a:r>
              <a:rPr lang="en-GB" dirty="0"/>
              <a:t>Screening Tools – Primary and Secondary </a:t>
            </a:r>
          </a:p>
          <a:p>
            <a:r>
              <a:rPr lang="en-GB" dirty="0"/>
              <a:t>Universal Provision </a:t>
            </a:r>
          </a:p>
          <a:p>
            <a:r>
              <a:rPr lang="en-GB" dirty="0"/>
              <a:t>Lesson Observation Proforma </a:t>
            </a:r>
          </a:p>
          <a:p>
            <a:r>
              <a:rPr lang="en-GB" dirty="0"/>
              <a:t>SLCN Resources for Secondary Pupils </a:t>
            </a:r>
          </a:p>
        </p:txBody>
      </p:sp>
      <p:pic>
        <p:nvPicPr>
          <p:cNvPr id="4" name="Picture 3">
            <a:extLst>
              <a:ext uri="{FF2B5EF4-FFF2-40B4-BE49-F238E27FC236}">
                <a16:creationId xmlns:a16="http://schemas.microsoft.com/office/drawing/2014/main" id="{30CFD58F-7EF6-4355-8415-E647382D0889}"/>
              </a:ext>
            </a:extLst>
          </p:cNvPr>
          <p:cNvPicPr>
            <a:picLocks noChangeAspect="1"/>
          </p:cNvPicPr>
          <p:nvPr/>
        </p:nvPicPr>
        <p:blipFill>
          <a:blip r:embed="rId2"/>
          <a:stretch>
            <a:fillRect/>
          </a:stretch>
        </p:blipFill>
        <p:spPr>
          <a:xfrm>
            <a:off x="1907517" y="250909"/>
            <a:ext cx="1030313" cy="1237595"/>
          </a:xfrm>
          <a:prstGeom prst="rect">
            <a:avLst/>
          </a:prstGeom>
        </p:spPr>
      </p:pic>
    </p:spTree>
    <p:extLst>
      <p:ext uri="{BB962C8B-B14F-4D97-AF65-F5344CB8AC3E}">
        <p14:creationId xmlns:p14="http://schemas.microsoft.com/office/powerpoint/2010/main" val="26221622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731F3-9ACB-410D-8635-F8C50129932F}"/>
              </a:ext>
            </a:extLst>
          </p:cNvPr>
          <p:cNvSpPr>
            <a:spLocks noGrp="1"/>
          </p:cNvSpPr>
          <p:nvPr>
            <p:ph type="title"/>
          </p:nvPr>
        </p:nvSpPr>
        <p:spPr>
          <a:xfrm>
            <a:off x="3040082" y="365125"/>
            <a:ext cx="8313717" cy="1325563"/>
          </a:xfrm>
        </p:spPr>
        <p:txBody>
          <a:bodyPr/>
          <a:lstStyle/>
          <a:p>
            <a:r>
              <a:rPr lang="en-GB" b="1" dirty="0"/>
              <a:t>Links to Training and </a:t>
            </a:r>
            <a:br>
              <a:rPr lang="en-GB" b="1" dirty="0"/>
            </a:br>
            <a:r>
              <a:rPr lang="en-GB" b="1" dirty="0"/>
              <a:t>Resources </a:t>
            </a:r>
          </a:p>
        </p:txBody>
      </p:sp>
      <p:sp>
        <p:nvSpPr>
          <p:cNvPr id="3" name="Content Placeholder 2">
            <a:extLst>
              <a:ext uri="{FF2B5EF4-FFF2-40B4-BE49-F238E27FC236}">
                <a16:creationId xmlns:a16="http://schemas.microsoft.com/office/drawing/2014/main" id="{A7169BC6-3369-4BAF-84DD-8CDF1B747414}"/>
              </a:ext>
            </a:extLst>
          </p:cNvPr>
          <p:cNvSpPr>
            <a:spLocks noGrp="1"/>
          </p:cNvSpPr>
          <p:nvPr>
            <p:ph idx="1"/>
          </p:nvPr>
        </p:nvSpPr>
        <p:spPr/>
        <p:txBody>
          <a:bodyPr/>
          <a:lstStyle/>
          <a:p>
            <a:r>
              <a:rPr lang="en-GB" dirty="0">
                <a:hlinkClick r:id="rId2"/>
              </a:rPr>
              <a:t>Communication Supporting Classroom Observation Tool (thecommunicationtrust.org.uk)</a:t>
            </a:r>
            <a:endParaRPr lang="en-GB" dirty="0"/>
          </a:p>
          <a:p>
            <a:r>
              <a:rPr lang="en-GB" dirty="0">
                <a:hlinkClick r:id="rId3"/>
              </a:rPr>
              <a:t>The Communication Trust - Resources for practitioners</a:t>
            </a:r>
            <a:endParaRPr lang="en-GB" dirty="0"/>
          </a:p>
          <a:p>
            <a:r>
              <a:rPr lang="en-GB" dirty="0">
                <a:hlinkClick r:id="rId4"/>
              </a:rPr>
              <a:t>How to use - SLCF - The Communication Trust (slcframework.org.uk)</a:t>
            </a:r>
            <a:endParaRPr lang="en-GB" dirty="0"/>
          </a:p>
          <a:p>
            <a:endParaRPr lang="en-GB" dirty="0"/>
          </a:p>
        </p:txBody>
      </p:sp>
      <p:pic>
        <p:nvPicPr>
          <p:cNvPr id="4" name="Picture 3">
            <a:extLst>
              <a:ext uri="{FF2B5EF4-FFF2-40B4-BE49-F238E27FC236}">
                <a16:creationId xmlns:a16="http://schemas.microsoft.com/office/drawing/2014/main" id="{DF8F4E02-3E91-4FB4-BD5A-4D2FECE17C1F}"/>
              </a:ext>
            </a:extLst>
          </p:cNvPr>
          <p:cNvPicPr>
            <a:picLocks noChangeAspect="1"/>
          </p:cNvPicPr>
          <p:nvPr/>
        </p:nvPicPr>
        <p:blipFill>
          <a:blip r:embed="rId5"/>
          <a:stretch>
            <a:fillRect/>
          </a:stretch>
        </p:blipFill>
        <p:spPr>
          <a:xfrm>
            <a:off x="1839154" y="365125"/>
            <a:ext cx="1030313" cy="1237595"/>
          </a:xfrm>
          <a:prstGeom prst="rect">
            <a:avLst/>
          </a:prstGeom>
        </p:spPr>
      </p:pic>
    </p:spTree>
    <p:extLst>
      <p:ext uri="{BB962C8B-B14F-4D97-AF65-F5344CB8AC3E}">
        <p14:creationId xmlns:p14="http://schemas.microsoft.com/office/powerpoint/2010/main" val="3682698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571DF09-4B27-4074-A1E4-89C071C258E0}"/>
              </a:ext>
            </a:extLst>
          </p:cNvPr>
          <p:cNvPicPr>
            <a:picLocks noChangeAspect="1"/>
          </p:cNvPicPr>
          <p:nvPr/>
        </p:nvPicPr>
        <p:blipFill>
          <a:blip r:embed="rId2"/>
          <a:stretch>
            <a:fillRect/>
          </a:stretch>
        </p:blipFill>
        <p:spPr>
          <a:xfrm>
            <a:off x="1824389" y="215283"/>
            <a:ext cx="1030313" cy="1237595"/>
          </a:xfrm>
          <a:prstGeom prst="rect">
            <a:avLst/>
          </a:prstGeom>
        </p:spPr>
      </p:pic>
      <p:sp>
        <p:nvSpPr>
          <p:cNvPr id="9" name="Title 8">
            <a:extLst>
              <a:ext uri="{FF2B5EF4-FFF2-40B4-BE49-F238E27FC236}">
                <a16:creationId xmlns:a16="http://schemas.microsoft.com/office/drawing/2014/main" id="{65AD5B5D-2DAD-4155-A29C-43B506F9837C}"/>
              </a:ext>
            </a:extLst>
          </p:cNvPr>
          <p:cNvSpPr>
            <a:spLocks noGrp="1"/>
          </p:cNvSpPr>
          <p:nvPr>
            <p:ph type="title"/>
          </p:nvPr>
        </p:nvSpPr>
        <p:spPr>
          <a:xfrm>
            <a:off x="2854702" y="365125"/>
            <a:ext cx="8499098" cy="1325563"/>
          </a:xfrm>
        </p:spPr>
        <p:txBody>
          <a:bodyPr/>
          <a:lstStyle/>
          <a:p>
            <a:r>
              <a:rPr lang="en-GB" b="1" dirty="0"/>
              <a:t>We are planning to cover: </a:t>
            </a:r>
          </a:p>
        </p:txBody>
      </p:sp>
      <p:sp>
        <p:nvSpPr>
          <p:cNvPr id="10" name="Content Placeholder 9">
            <a:extLst>
              <a:ext uri="{FF2B5EF4-FFF2-40B4-BE49-F238E27FC236}">
                <a16:creationId xmlns:a16="http://schemas.microsoft.com/office/drawing/2014/main" id="{50AF6BC5-3CA7-4885-90CC-71864D14535A}"/>
              </a:ext>
            </a:extLst>
          </p:cNvPr>
          <p:cNvSpPr>
            <a:spLocks noGrp="1"/>
          </p:cNvSpPr>
          <p:nvPr>
            <p:ph idx="1"/>
          </p:nvPr>
        </p:nvSpPr>
        <p:spPr>
          <a:xfrm>
            <a:off x="838200" y="2051256"/>
            <a:ext cx="10515600" cy="4351338"/>
          </a:xfrm>
        </p:spPr>
        <p:txBody>
          <a:bodyPr/>
          <a:lstStyle/>
          <a:p>
            <a:pPr lvl="0"/>
            <a:r>
              <a:rPr lang="en-GB" dirty="0"/>
              <a:t>The development of language skills</a:t>
            </a:r>
          </a:p>
          <a:p>
            <a:pPr lvl="0"/>
            <a:r>
              <a:rPr lang="en-GB" dirty="0"/>
              <a:t>Challenges for vulnerable children – why do we see a higher incidence of SLCN difficulties? </a:t>
            </a:r>
          </a:p>
          <a:p>
            <a:pPr lvl="0"/>
            <a:r>
              <a:rPr lang="en-GB" dirty="0"/>
              <a:t>The links between SLCN and challenging behaviour</a:t>
            </a:r>
          </a:p>
          <a:p>
            <a:pPr lvl="0"/>
            <a:r>
              <a:rPr lang="en-GB" dirty="0"/>
              <a:t>The scale of the issue – ATTACH audit and other reviews </a:t>
            </a:r>
          </a:p>
          <a:p>
            <a:pPr lvl="0"/>
            <a:r>
              <a:rPr lang="en-GB" dirty="0"/>
              <a:t>A graduated response to SLCN in schools</a:t>
            </a:r>
          </a:p>
          <a:p>
            <a:pPr lvl="0"/>
            <a:r>
              <a:rPr lang="en-GB" dirty="0"/>
              <a:t>SLCN project resources and how to use them</a:t>
            </a:r>
          </a:p>
          <a:p>
            <a:endParaRPr lang="en-GB" dirty="0"/>
          </a:p>
        </p:txBody>
      </p:sp>
    </p:spTree>
    <p:extLst>
      <p:ext uri="{BB962C8B-B14F-4D97-AF65-F5344CB8AC3E}">
        <p14:creationId xmlns:p14="http://schemas.microsoft.com/office/powerpoint/2010/main" val="7367570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558F58E-93BA-44A3-BCDA-585AFF2E4F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55320" y="2671011"/>
            <a:ext cx="5257803" cy="2427120"/>
          </a:xfrm>
        </p:spPr>
        <p:txBody>
          <a:bodyPr vert="horz" lIns="91440" tIns="45720" rIns="91440" bIns="45720" rtlCol="0" anchor="t">
            <a:normAutofit/>
          </a:bodyPr>
          <a:lstStyle/>
          <a:p>
            <a:r>
              <a:rPr lang="en-US" sz="6000"/>
              <a:t>Questions and Discussion  </a:t>
            </a:r>
          </a:p>
        </p:txBody>
      </p:sp>
      <p:cxnSp>
        <p:nvCxnSpPr>
          <p:cNvPr id="12" name="Straight Arrow Connector 11">
            <a:extLst>
              <a:ext uri="{FF2B5EF4-FFF2-40B4-BE49-F238E27FC236}">
                <a16:creationId xmlns:a16="http://schemas.microsoft.com/office/drawing/2014/main" id="{BCD0BBC1-A7D4-445D-98AC-95A6A45D8E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1148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5" name="Content Placeholder 4"/>
          <p:cNvPicPr>
            <a:picLocks noGrp="1" noChangeAspect="1"/>
          </p:cNvPicPr>
          <p:nvPr>
            <p:ph idx="1"/>
          </p:nvPr>
        </p:nvPicPr>
        <p:blipFill rotWithShape="1">
          <a:blip r:embed="rId3">
            <a:extLst>
              <a:ext uri="{28A0092B-C50C-407E-A947-70E740481C1C}">
                <a14:useLocalDpi xmlns:a14="http://schemas.microsoft.com/office/drawing/2010/main" val="0"/>
              </a:ext>
            </a:extLst>
          </a:blip>
          <a:srcRect l="2810" r="9068"/>
          <a:stretch/>
        </p:blipFill>
        <p:spPr>
          <a:xfrm>
            <a:off x="5913124" y="10"/>
            <a:ext cx="6278877" cy="6857990"/>
          </a:xfrm>
          <a:custGeom>
            <a:avLst/>
            <a:gdLst>
              <a:gd name="connsiteX0" fmla="*/ 45571 w 6278877"/>
              <a:gd name="connsiteY0" fmla="*/ 0 h 6858000"/>
              <a:gd name="connsiteX1" fmla="*/ 6278877 w 6278877"/>
              <a:gd name="connsiteY1" fmla="*/ 0 h 6858000"/>
              <a:gd name="connsiteX2" fmla="*/ 6278877 w 6278877"/>
              <a:gd name="connsiteY2" fmla="*/ 6858000 h 6858000"/>
              <a:gd name="connsiteX3" fmla="*/ 3292307 w 6278877"/>
              <a:gd name="connsiteY3" fmla="*/ 6858000 h 6858000"/>
              <a:gd name="connsiteX4" fmla="*/ 3181525 w 6278877"/>
              <a:gd name="connsiteY4" fmla="*/ 6786980 h 6858000"/>
              <a:gd name="connsiteX5" fmla="*/ 0 w 6278877"/>
              <a:gd name="connsiteY5" fmla="*/ 803252 h 6858000"/>
              <a:gd name="connsiteX6" fmla="*/ 37255 w 6278877"/>
              <a:gd name="connsiteY6" fmla="*/ 654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p:spPr>
      </p:pic>
      <p:pic>
        <p:nvPicPr>
          <p:cNvPr id="3" name="Picture 2">
            <a:extLst>
              <a:ext uri="{FF2B5EF4-FFF2-40B4-BE49-F238E27FC236}">
                <a16:creationId xmlns:a16="http://schemas.microsoft.com/office/drawing/2014/main" id="{100C66C7-DC8C-4CDD-B7E9-EFD976434588}"/>
              </a:ext>
            </a:extLst>
          </p:cNvPr>
          <p:cNvPicPr>
            <a:picLocks noChangeAspect="1"/>
          </p:cNvPicPr>
          <p:nvPr/>
        </p:nvPicPr>
        <p:blipFill>
          <a:blip r:embed="rId4"/>
          <a:stretch>
            <a:fillRect/>
          </a:stretch>
        </p:blipFill>
        <p:spPr>
          <a:xfrm>
            <a:off x="1594434" y="146899"/>
            <a:ext cx="1030313" cy="1237595"/>
          </a:xfrm>
          <a:prstGeom prst="rect">
            <a:avLst/>
          </a:prstGeom>
        </p:spPr>
      </p:pic>
      <p:pic>
        <p:nvPicPr>
          <p:cNvPr id="4" name="Picture 3">
            <a:extLst>
              <a:ext uri="{FF2B5EF4-FFF2-40B4-BE49-F238E27FC236}">
                <a16:creationId xmlns:a16="http://schemas.microsoft.com/office/drawing/2014/main" id="{D5081143-9418-4A42-BDE4-78D1C72E71CD}"/>
              </a:ext>
            </a:extLst>
          </p:cNvPr>
          <p:cNvPicPr>
            <a:picLocks noChangeAspect="1"/>
          </p:cNvPicPr>
          <p:nvPr/>
        </p:nvPicPr>
        <p:blipFill>
          <a:blip r:embed="rId5"/>
          <a:stretch>
            <a:fillRect/>
          </a:stretch>
        </p:blipFill>
        <p:spPr>
          <a:xfrm>
            <a:off x="211799" y="374360"/>
            <a:ext cx="1170836" cy="1010134"/>
          </a:xfrm>
          <a:prstGeom prst="rect">
            <a:avLst/>
          </a:prstGeom>
        </p:spPr>
      </p:pic>
    </p:spTree>
    <p:extLst>
      <p:ext uri="{BB962C8B-B14F-4D97-AF65-F5344CB8AC3E}">
        <p14:creationId xmlns:p14="http://schemas.microsoft.com/office/powerpoint/2010/main" val="6087193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5B878-D919-4C47-B96B-FCB147C93A54}"/>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2A241AD0-FFD2-4C23-A96A-97FAF36D3257}"/>
              </a:ext>
            </a:extLst>
          </p:cNvPr>
          <p:cNvSpPr>
            <a:spLocks noGrp="1"/>
          </p:cNvSpPr>
          <p:nvPr>
            <p:ph idx="1"/>
          </p:nvPr>
        </p:nvSpPr>
        <p:spPr/>
        <p:txBody>
          <a:bodyPr/>
          <a:lstStyle/>
          <a:p>
            <a:pPr marL="0" indent="0">
              <a:buNone/>
            </a:pPr>
            <a:endParaRPr lang="en-GB" dirty="0"/>
          </a:p>
        </p:txBody>
      </p:sp>
      <p:pic>
        <p:nvPicPr>
          <p:cNvPr id="4" name="Picture 3">
            <a:extLst>
              <a:ext uri="{FF2B5EF4-FFF2-40B4-BE49-F238E27FC236}">
                <a16:creationId xmlns:a16="http://schemas.microsoft.com/office/drawing/2014/main" id="{2A0721B7-414F-4C8F-84DF-FA1B55C1833F}"/>
              </a:ext>
            </a:extLst>
          </p:cNvPr>
          <p:cNvPicPr>
            <a:picLocks noChangeAspect="1"/>
          </p:cNvPicPr>
          <p:nvPr/>
        </p:nvPicPr>
        <p:blipFill>
          <a:blip r:embed="rId2"/>
          <a:stretch>
            <a:fillRect/>
          </a:stretch>
        </p:blipFill>
        <p:spPr>
          <a:xfrm>
            <a:off x="1852930" y="365125"/>
            <a:ext cx="1030313" cy="1237595"/>
          </a:xfrm>
          <a:prstGeom prst="rect">
            <a:avLst/>
          </a:prstGeom>
        </p:spPr>
      </p:pic>
      <p:sp>
        <p:nvSpPr>
          <p:cNvPr id="5" name="TextBox 4">
            <a:extLst>
              <a:ext uri="{FF2B5EF4-FFF2-40B4-BE49-F238E27FC236}">
                <a16:creationId xmlns:a16="http://schemas.microsoft.com/office/drawing/2014/main" id="{B85541A5-F374-4F91-92C9-604AFD6AE03A}"/>
              </a:ext>
            </a:extLst>
          </p:cNvPr>
          <p:cNvSpPr txBox="1"/>
          <p:nvPr/>
        </p:nvSpPr>
        <p:spPr>
          <a:xfrm>
            <a:off x="1556047" y="2416244"/>
            <a:ext cx="8848021" cy="3170099"/>
          </a:xfrm>
          <a:custGeom>
            <a:avLst/>
            <a:gdLst>
              <a:gd name="connsiteX0" fmla="*/ 0 w 8848021"/>
              <a:gd name="connsiteY0" fmla="*/ 0 h 3170099"/>
              <a:gd name="connsiteX1" fmla="*/ 678348 w 8848021"/>
              <a:gd name="connsiteY1" fmla="*/ 0 h 3170099"/>
              <a:gd name="connsiteX2" fmla="*/ 1179736 w 8848021"/>
              <a:gd name="connsiteY2" fmla="*/ 0 h 3170099"/>
              <a:gd name="connsiteX3" fmla="*/ 1769604 w 8848021"/>
              <a:gd name="connsiteY3" fmla="*/ 0 h 3170099"/>
              <a:gd name="connsiteX4" fmla="*/ 2182512 w 8848021"/>
              <a:gd name="connsiteY4" fmla="*/ 0 h 3170099"/>
              <a:gd name="connsiteX5" fmla="*/ 2860860 w 8848021"/>
              <a:gd name="connsiteY5" fmla="*/ 0 h 3170099"/>
              <a:gd name="connsiteX6" fmla="*/ 3362248 w 8848021"/>
              <a:gd name="connsiteY6" fmla="*/ 0 h 3170099"/>
              <a:gd name="connsiteX7" fmla="*/ 3863636 w 8848021"/>
              <a:gd name="connsiteY7" fmla="*/ 0 h 3170099"/>
              <a:gd name="connsiteX8" fmla="*/ 4541984 w 8848021"/>
              <a:gd name="connsiteY8" fmla="*/ 0 h 3170099"/>
              <a:gd name="connsiteX9" fmla="*/ 5308813 w 8848021"/>
              <a:gd name="connsiteY9" fmla="*/ 0 h 3170099"/>
              <a:gd name="connsiteX10" fmla="*/ 5721720 w 8848021"/>
              <a:gd name="connsiteY10" fmla="*/ 0 h 3170099"/>
              <a:gd name="connsiteX11" fmla="*/ 6311588 w 8848021"/>
              <a:gd name="connsiteY11" fmla="*/ 0 h 3170099"/>
              <a:gd name="connsiteX12" fmla="*/ 6812976 w 8848021"/>
              <a:gd name="connsiteY12" fmla="*/ 0 h 3170099"/>
              <a:gd name="connsiteX13" fmla="*/ 7225884 w 8848021"/>
              <a:gd name="connsiteY13" fmla="*/ 0 h 3170099"/>
              <a:gd name="connsiteX14" fmla="*/ 7904232 w 8848021"/>
              <a:gd name="connsiteY14" fmla="*/ 0 h 3170099"/>
              <a:gd name="connsiteX15" fmla="*/ 8228660 w 8848021"/>
              <a:gd name="connsiteY15" fmla="*/ 0 h 3170099"/>
              <a:gd name="connsiteX16" fmla="*/ 8848021 w 8848021"/>
              <a:gd name="connsiteY16" fmla="*/ 0 h 3170099"/>
              <a:gd name="connsiteX17" fmla="*/ 8848021 w 8848021"/>
              <a:gd name="connsiteY17" fmla="*/ 496649 h 3170099"/>
              <a:gd name="connsiteX18" fmla="*/ 8848021 w 8848021"/>
              <a:gd name="connsiteY18" fmla="*/ 961597 h 3170099"/>
              <a:gd name="connsiteX19" fmla="*/ 8848021 w 8848021"/>
              <a:gd name="connsiteY19" fmla="*/ 1489947 h 3170099"/>
              <a:gd name="connsiteX20" fmla="*/ 8848021 w 8848021"/>
              <a:gd name="connsiteY20" fmla="*/ 1923193 h 3170099"/>
              <a:gd name="connsiteX21" fmla="*/ 8848021 w 8848021"/>
              <a:gd name="connsiteY21" fmla="*/ 2514945 h 3170099"/>
              <a:gd name="connsiteX22" fmla="*/ 8848021 w 8848021"/>
              <a:gd name="connsiteY22" fmla="*/ 3170099 h 3170099"/>
              <a:gd name="connsiteX23" fmla="*/ 8523594 w 8848021"/>
              <a:gd name="connsiteY23" fmla="*/ 3170099 h 3170099"/>
              <a:gd name="connsiteX24" fmla="*/ 8110686 w 8848021"/>
              <a:gd name="connsiteY24" fmla="*/ 3170099 h 3170099"/>
              <a:gd name="connsiteX25" fmla="*/ 7520818 w 8848021"/>
              <a:gd name="connsiteY25" fmla="*/ 3170099 h 3170099"/>
              <a:gd name="connsiteX26" fmla="*/ 7107910 w 8848021"/>
              <a:gd name="connsiteY26" fmla="*/ 3170099 h 3170099"/>
              <a:gd name="connsiteX27" fmla="*/ 6518042 w 8848021"/>
              <a:gd name="connsiteY27" fmla="*/ 3170099 h 3170099"/>
              <a:gd name="connsiteX28" fmla="*/ 5928174 w 8848021"/>
              <a:gd name="connsiteY28" fmla="*/ 3170099 h 3170099"/>
              <a:gd name="connsiteX29" fmla="*/ 5161346 w 8848021"/>
              <a:gd name="connsiteY29" fmla="*/ 3170099 h 3170099"/>
              <a:gd name="connsiteX30" fmla="*/ 4571478 w 8848021"/>
              <a:gd name="connsiteY30" fmla="*/ 3170099 h 3170099"/>
              <a:gd name="connsiteX31" fmla="*/ 4070090 w 8848021"/>
              <a:gd name="connsiteY31" fmla="*/ 3170099 h 3170099"/>
              <a:gd name="connsiteX32" fmla="*/ 3303261 w 8848021"/>
              <a:gd name="connsiteY32" fmla="*/ 3170099 h 3170099"/>
              <a:gd name="connsiteX33" fmla="*/ 2890354 w 8848021"/>
              <a:gd name="connsiteY33" fmla="*/ 3170099 h 3170099"/>
              <a:gd name="connsiteX34" fmla="*/ 2123525 w 8848021"/>
              <a:gd name="connsiteY34" fmla="*/ 3170099 h 3170099"/>
              <a:gd name="connsiteX35" fmla="*/ 1356697 w 8848021"/>
              <a:gd name="connsiteY35" fmla="*/ 3170099 h 3170099"/>
              <a:gd name="connsiteX36" fmla="*/ 589868 w 8848021"/>
              <a:gd name="connsiteY36" fmla="*/ 3170099 h 3170099"/>
              <a:gd name="connsiteX37" fmla="*/ 0 w 8848021"/>
              <a:gd name="connsiteY37" fmla="*/ 3170099 h 3170099"/>
              <a:gd name="connsiteX38" fmla="*/ 0 w 8848021"/>
              <a:gd name="connsiteY38" fmla="*/ 2736852 h 3170099"/>
              <a:gd name="connsiteX39" fmla="*/ 0 w 8848021"/>
              <a:gd name="connsiteY39" fmla="*/ 2145100 h 3170099"/>
              <a:gd name="connsiteX40" fmla="*/ 0 w 8848021"/>
              <a:gd name="connsiteY40" fmla="*/ 1553349 h 3170099"/>
              <a:gd name="connsiteX41" fmla="*/ 0 w 8848021"/>
              <a:gd name="connsiteY41" fmla="*/ 1088401 h 3170099"/>
              <a:gd name="connsiteX42" fmla="*/ 0 w 8848021"/>
              <a:gd name="connsiteY42" fmla="*/ 496649 h 3170099"/>
              <a:gd name="connsiteX43" fmla="*/ 0 w 8848021"/>
              <a:gd name="connsiteY43" fmla="*/ 0 h 3170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848021" h="3170099" extrusionOk="0">
                <a:moveTo>
                  <a:pt x="0" y="0"/>
                </a:moveTo>
                <a:cubicBezTo>
                  <a:pt x="144848" y="-80218"/>
                  <a:pt x="501253" y="16248"/>
                  <a:pt x="678348" y="0"/>
                </a:cubicBezTo>
                <a:cubicBezTo>
                  <a:pt x="855443" y="-16248"/>
                  <a:pt x="1070522" y="19827"/>
                  <a:pt x="1179736" y="0"/>
                </a:cubicBezTo>
                <a:cubicBezTo>
                  <a:pt x="1288950" y="-19827"/>
                  <a:pt x="1498110" y="52773"/>
                  <a:pt x="1769604" y="0"/>
                </a:cubicBezTo>
                <a:cubicBezTo>
                  <a:pt x="2041098" y="-52773"/>
                  <a:pt x="2076708" y="20579"/>
                  <a:pt x="2182512" y="0"/>
                </a:cubicBezTo>
                <a:cubicBezTo>
                  <a:pt x="2288316" y="-20579"/>
                  <a:pt x="2572107" y="79288"/>
                  <a:pt x="2860860" y="0"/>
                </a:cubicBezTo>
                <a:cubicBezTo>
                  <a:pt x="3149613" y="-79288"/>
                  <a:pt x="3181000" y="7959"/>
                  <a:pt x="3362248" y="0"/>
                </a:cubicBezTo>
                <a:cubicBezTo>
                  <a:pt x="3543496" y="-7959"/>
                  <a:pt x="3703401" y="17742"/>
                  <a:pt x="3863636" y="0"/>
                </a:cubicBezTo>
                <a:cubicBezTo>
                  <a:pt x="4023871" y="-17742"/>
                  <a:pt x="4286916" y="55149"/>
                  <a:pt x="4541984" y="0"/>
                </a:cubicBezTo>
                <a:cubicBezTo>
                  <a:pt x="4797052" y="-55149"/>
                  <a:pt x="5069693" y="88288"/>
                  <a:pt x="5308813" y="0"/>
                </a:cubicBezTo>
                <a:cubicBezTo>
                  <a:pt x="5547933" y="-88288"/>
                  <a:pt x="5627480" y="35667"/>
                  <a:pt x="5721720" y="0"/>
                </a:cubicBezTo>
                <a:cubicBezTo>
                  <a:pt x="5815960" y="-35667"/>
                  <a:pt x="6019651" y="54071"/>
                  <a:pt x="6311588" y="0"/>
                </a:cubicBezTo>
                <a:cubicBezTo>
                  <a:pt x="6603525" y="-54071"/>
                  <a:pt x="6599566" y="1184"/>
                  <a:pt x="6812976" y="0"/>
                </a:cubicBezTo>
                <a:cubicBezTo>
                  <a:pt x="7026386" y="-1184"/>
                  <a:pt x="7113795" y="18065"/>
                  <a:pt x="7225884" y="0"/>
                </a:cubicBezTo>
                <a:cubicBezTo>
                  <a:pt x="7337973" y="-18065"/>
                  <a:pt x="7757338" y="57196"/>
                  <a:pt x="7904232" y="0"/>
                </a:cubicBezTo>
                <a:cubicBezTo>
                  <a:pt x="8051126" y="-57196"/>
                  <a:pt x="8077986" y="8424"/>
                  <a:pt x="8228660" y="0"/>
                </a:cubicBezTo>
                <a:cubicBezTo>
                  <a:pt x="8379334" y="-8424"/>
                  <a:pt x="8686814" y="63778"/>
                  <a:pt x="8848021" y="0"/>
                </a:cubicBezTo>
                <a:cubicBezTo>
                  <a:pt x="8875551" y="206782"/>
                  <a:pt x="8826455" y="286334"/>
                  <a:pt x="8848021" y="496649"/>
                </a:cubicBezTo>
                <a:cubicBezTo>
                  <a:pt x="8869587" y="706964"/>
                  <a:pt x="8832590" y="748650"/>
                  <a:pt x="8848021" y="961597"/>
                </a:cubicBezTo>
                <a:cubicBezTo>
                  <a:pt x="8863452" y="1174544"/>
                  <a:pt x="8792537" y="1299182"/>
                  <a:pt x="8848021" y="1489947"/>
                </a:cubicBezTo>
                <a:cubicBezTo>
                  <a:pt x="8903505" y="1680712"/>
                  <a:pt x="8799289" y="1819428"/>
                  <a:pt x="8848021" y="1923193"/>
                </a:cubicBezTo>
                <a:cubicBezTo>
                  <a:pt x="8896753" y="2026958"/>
                  <a:pt x="8840219" y="2228354"/>
                  <a:pt x="8848021" y="2514945"/>
                </a:cubicBezTo>
                <a:cubicBezTo>
                  <a:pt x="8855823" y="2801536"/>
                  <a:pt x="8830867" y="2956855"/>
                  <a:pt x="8848021" y="3170099"/>
                </a:cubicBezTo>
                <a:cubicBezTo>
                  <a:pt x="8741536" y="3203217"/>
                  <a:pt x="8611577" y="3139694"/>
                  <a:pt x="8523594" y="3170099"/>
                </a:cubicBezTo>
                <a:cubicBezTo>
                  <a:pt x="8435611" y="3200504"/>
                  <a:pt x="8222201" y="3149022"/>
                  <a:pt x="8110686" y="3170099"/>
                </a:cubicBezTo>
                <a:cubicBezTo>
                  <a:pt x="7999171" y="3191176"/>
                  <a:pt x="7681606" y="3166072"/>
                  <a:pt x="7520818" y="3170099"/>
                </a:cubicBezTo>
                <a:cubicBezTo>
                  <a:pt x="7360030" y="3174126"/>
                  <a:pt x="7234707" y="3165322"/>
                  <a:pt x="7107910" y="3170099"/>
                </a:cubicBezTo>
                <a:cubicBezTo>
                  <a:pt x="6981113" y="3174876"/>
                  <a:pt x="6649000" y="3154117"/>
                  <a:pt x="6518042" y="3170099"/>
                </a:cubicBezTo>
                <a:cubicBezTo>
                  <a:pt x="6387084" y="3186081"/>
                  <a:pt x="6174188" y="3138706"/>
                  <a:pt x="5928174" y="3170099"/>
                </a:cubicBezTo>
                <a:cubicBezTo>
                  <a:pt x="5682160" y="3201492"/>
                  <a:pt x="5489992" y="3163333"/>
                  <a:pt x="5161346" y="3170099"/>
                </a:cubicBezTo>
                <a:cubicBezTo>
                  <a:pt x="4832700" y="3176865"/>
                  <a:pt x="4712541" y="3134180"/>
                  <a:pt x="4571478" y="3170099"/>
                </a:cubicBezTo>
                <a:cubicBezTo>
                  <a:pt x="4430415" y="3206018"/>
                  <a:pt x="4265092" y="3125967"/>
                  <a:pt x="4070090" y="3170099"/>
                </a:cubicBezTo>
                <a:cubicBezTo>
                  <a:pt x="3875088" y="3214231"/>
                  <a:pt x="3551129" y="3169428"/>
                  <a:pt x="3303261" y="3170099"/>
                </a:cubicBezTo>
                <a:cubicBezTo>
                  <a:pt x="3055393" y="3170770"/>
                  <a:pt x="3044678" y="3150945"/>
                  <a:pt x="2890354" y="3170099"/>
                </a:cubicBezTo>
                <a:cubicBezTo>
                  <a:pt x="2736030" y="3189253"/>
                  <a:pt x="2427230" y="3100817"/>
                  <a:pt x="2123525" y="3170099"/>
                </a:cubicBezTo>
                <a:cubicBezTo>
                  <a:pt x="1819820" y="3239381"/>
                  <a:pt x="1716942" y="3095271"/>
                  <a:pt x="1356697" y="3170099"/>
                </a:cubicBezTo>
                <a:cubicBezTo>
                  <a:pt x="996452" y="3244927"/>
                  <a:pt x="898310" y="3168648"/>
                  <a:pt x="589868" y="3170099"/>
                </a:cubicBezTo>
                <a:cubicBezTo>
                  <a:pt x="281426" y="3171550"/>
                  <a:pt x="193414" y="3162336"/>
                  <a:pt x="0" y="3170099"/>
                </a:cubicBezTo>
                <a:cubicBezTo>
                  <a:pt x="-24889" y="3053578"/>
                  <a:pt x="50991" y="2883912"/>
                  <a:pt x="0" y="2736852"/>
                </a:cubicBezTo>
                <a:cubicBezTo>
                  <a:pt x="-50991" y="2589792"/>
                  <a:pt x="22870" y="2345558"/>
                  <a:pt x="0" y="2145100"/>
                </a:cubicBezTo>
                <a:cubicBezTo>
                  <a:pt x="-22870" y="1944642"/>
                  <a:pt x="15022" y="1742995"/>
                  <a:pt x="0" y="1553349"/>
                </a:cubicBezTo>
                <a:cubicBezTo>
                  <a:pt x="-15022" y="1363703"/>
                  <a:pt x="52899" y="1268242"/>
                  <a:pt x="0" y="1088401"/>
                </a:cubicBezTo>
                <a:cubicBezTo>
                  <a:pt x="-52899" y="908560"/>
                  <a:pt x="43084" y="634220"/>
                  <a:pt x="0" y="496649"/>
                </a:cubicBezTo>
                <a:cubicBezTo>
                  <a:pt x="-43084" y="359078"/>
                  <a:pt x="32614" y="153650"/>
                  <a:pt x="0" y="0"/>
                </a:cubicBezTo>
                <a:close/>
              </a:path>
            </a:pathLst>
          </a:custGeom>
          <a:noFill/>
          <a:ln>
            <a:solidFill>
              <a:srgbClr val="0070C0"/>
            </a:solidFill>
            <a:extLst>
              <a:ext uri="{C807C97D-BFC1-408E-A445-0C87EB9F89A2}">
                <ask:lineSketchStyleProps xmlns:ask="http://schemas.microsoft.com/office/drawing/2018/sketchyshapes" sd="854872795">
                  <a:prstGeom prst="rect">
                    <a:avLst/>
                  </a:prstGeom>
                  <ask:type>
                    <ask:lineSketchScribble/>
                  </ask:type>
                </ask:lineSketchStyleProps>
              </a:ext>
            </a:extLst>
          </a:ln>
        </p:spPr>
        <p:txBody>
          <a:bodyPr wrap="square" rtlCol="0">
            <a:spAutoFit/>
          </a:bodyPr>
          <a:lstStyle/>
          <a:p>
            <a:pPr algn="ctr"/>
            <a:endParaRPr lang="en-GB" sz="4400" dirty="0"/>
          </a:p>
          <a:p>
            <a:pPr algn="ctr"/>
            <a:r>
              <a:rPr lang="en-GB" sz="4400" dirty="0"/>
              <a:t>Children who find communication hard find life hard</a:t>
            </a:r>
          </a:p>
          <a:p>
            <a:pPr algn="ctr"/>
            <a:endParaRPr lang="en-GB" sz="4400" dirty="0"/>
          </a:p>
          <a:p>
            <a:pPr algn="ctr"/>
            <a:r>
              <a:rPr lang="en-GB" dirty="0" err="1">
                <a:hlinkClick r:id="rId3"/>
              </a:rPr>
              <a:t>All_Together_Now</a:t>
            </a:r>
            <a:r>
              <a:rPr lang="en-GB" dirty="0">
                <a:hlinkClick r:id="rId3"/>
              </a:rPr>
              <a:t> (TheCommunicationTrust.org.uk)</a:t>
            </a:r>
            <a:endParaRPr lang="en-GB" dirty="0"/>
          </a:p>
        </p:txBody>
      </p:sp>
    </p:spTree>
    <p:extLst>
      <p:ext uri="{BB962C8B-B14F-4D97-AF65-F5344CB8AC3E}">
        <p14:creationId xmlns:p14="http://schemas.microsoft.com/office/powerpoint/2010/main" val="2046930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571DF09-4B27-4074-A1E4-89C071C258E0}"/>
              </a:ext>
            </a:extLst>
          </p:cNvPr>
          <p:cNvPicPr>
            <a:picLocks noChangeAspect="1"/>
          </p:cNvPicPr>
          <p:nvPr/>
        </p:nvPicPr>
        <p:blipFill>
          <a:blip r:embed="rId3"/>
          <a:stretch>
            <a:fillRect/>
          </a:stretch>
        </p:blipFill>
        <p:spPr>
          <a:xfrm>
            <a:off x="1824389" y="215283"/>
            <a:ext cx="1030313" cy="1237595"/>
          </a:xfrm>
          <a:prstGeom prst="rect">
            <a:avLst/>
          </a:prstGeom>
        </p:spPr>
      </p:pic>
      <p:sp>
        <p:nvSpPr>
          <p:cNvPr id="4" name="TextBox 3">
            <a:extLst>
              <a:ext uri="{FF2B5EF4-FFF2-40B4-BE49-F238E27FC236}">
                <a16:creationId xmlns:a16="http://schemas.microsoft.com/office/drawing/2014/main" id="{71B669A2-8B56-40E3-92B1-8ED61FCA86C0}"/>
              </a:ext>
            </a:extLst>
          </p:cNvPr>
          <p:cNvSpPr txBox="1"/>
          <p:nvPr/>
        </p:nvSpPr>
        <p:spPr>
          <a:xfrm>
            <a:off x="945397" y="1828800"/>
            <a:ext cx="10408403" cy="5262979"/>
          </a:xfrm>
          <a:prstGeom prst="rect">
            <a:avLst/>
          </a:prstGeom>
          <a:noFill/>
        </p:spPr>
        <p:txBody>
          <a:bodyPr wrap="square" rtlCol="0">
            <a:spAutoFit/>
          </a:bodyPr>
          <a:lstStyle/>
          <a:p>
            <a:endParaRPr lang="en-GB" sz="2400" dirty="0"/>
          </a:p>
          <a:p>
            <a:pPr marL="342900" indent="-342900">
              <a:buFont typeface="Arial" panose="020B0604020202020204" pitchFamily="34" charset="0"/>
              <a:buChar char="•"/>
            </a:pPr>
            <a:r>
              <a:rPr lang="en-GB" sz="2400" dirty="0"/>
              <a:t>Social, Emotional and Mental Health difficulties</a:t>
            </a:r>
          </a:p>
          <a:p>
            <a:pPr marL="342900" indent="-342900">
              <a:buFont typeface="Arial" panose="020B0604020202020204" pitchFamily="34" charset="0"/>
              <a:buChar char="•"/>
            </a:pPr>
            <a:r>
              <a:rPr lang="en-GB" sz="2400" dirty="0"/>
              <a:t>Low self-esteem  </a:t>
            </a:r>
          </a:p>
          <a:p>
            <a:pPr marL="342900" indent="-342900">
              <a:buFont typeface="Arial" panose="020B0604020202020204" pitchFamily="34" charset="0"/>
              <a:buChar char="•"/>
            </a:pPr>
            <a:r>
              <a:rPr lang="en-GB" sz="2400" dirty="0"/>
              <a:t>Frustration, stress and blame</a:t>
            </a:r>
          </a:p>
          <a:p>
            <a:pPr marL="342900" indent="-342900">
              <a:buFont typeface="Arial" panose="020B0604020202020204" pitchFamily="34" charset="0"/>
              <a:buChar char="•"/>
            </a:pPr>
            <a:r>
              <a:rPr lang="en-GB" sz="2400" dirty="0"/>
              <a:t>Difficulty with peer relations and social interactions </a:t>
            </a:r>
          </a:p>
          <a:p>
            <a:pPr marL="342900" indent="-342900">
              <a:buFont typeface="Arial" panose="020B0604020202020204" pitchFamily="34" charset="0"/>
              <a:buChar char="•"/>
            </a:pPr>
            <a:r>
              <a:rPr lang="en-GB" sz="2400" dirty="0"/>
              <a:t>Increased risk of exclusion / dropping out from school</a:t>
            </a:r>
          </a:p>
          <a:p>
            <a:pPr marL="342900" indent="-342900">
              <a:buFont typeface="Arial" panose="020B0604020202020204" pitchFamily="34" charset="0"/>
              <a:buChar char="•"/>
            </a:pPr>
            <a:r>
              <a:rPr lang="en-GB" sz="2400" dirty="0"/>
              <a:t>Reduced employment opportunities / risk of unemployment</a:t>
            </a:r>
          </a:p>
          <a:p>
            <a:pPr marL="342900" indent="-342900">
              <a:buFont typeface="Arial" panose="020B0604020202020204" pitchFamily="34" charset="0"/>
              <a:buChar char="•"/>
            </a:pPr>
            <a:r>
              <a:rPr lang="en-GB" sz="2400" dirty="0"/>
              <a:t>Contact with the criminal justice system</a:t>
            </a:r>
          </a:p>
          <a:p>
            <a:endParaRPr lang="en-GB" sz="2400" dirty="0"/>
          </a:p>
          <a:p>
            <a:pPr algn="ctr"/>
            <a:r>
              <a:rPr lang="en-GB" sz="2400" b="1" i="1" dirty="0"/>
              <a:t>Children with SLI are approximately twice as likely as their typical language peers to show clinical levels of emotional problems and more than twice as likely to show clinical levels of behavioural difficulties than their typically developing peers. (Shaun Goh </a:t>
            </a:r>
            <a:r>
              <a:rPr lang="en-GB" sz="2400" b="1" i="1" dirty="0" err="1"/>
              <a:t>Kok</a:t>
            </a:r>
            <a:r>
              <a:rPr lang="en-GB" sz="2400" b="1" i="1" dirty="0"/>
              <a:t> Yew and Richard </a:t>
            </a:r>
            <a:r>
              <a:rPr lang="en-GB" sz="2400" b="1" i="1" dirty="0" err="1"/>
              <a:t>O’Kearney</a:t>
            </a:r>
            <a:r>
              <a:rPr lang="en-GB" sz="2400" b="1" i="1" dirty="0"/>
              <a:t>, 2013)</a:t>
            </a:r>
          </a:p>
          <a:p>
            <a:endParaRPr lang="en-GB" sz="2400" dirty="0"/>
          </a:p>
        </p:txBody>
      </p:sp>
      <p:sp>
        <p:nvSpPr>
          <p:cNvPr id="5" name="Title 1">
            <a:extLst>
              <a:ext uri="{FF2B5EF4-FFF2-40B4-BE49-F238E27FC236}">
                <a16:creationId xmlns:a16="http://schemas.microsoft.com/office/drawing/2014/main" id="{CA273D99-AF12-4456-B298-7FD9D10195A4}"/>
              </a:ext>
            </a:extLst>
          </p:cNvPr>
          <p:cNvSpPr>
            <a:spLocks noGrp="1"/>
          </p:cNvSpPr>
          <p:nvPr>
            <p:ph type="title"/>
          </p:nvPr>
        </p:nvSpPr>
        <p:spPr>
          <a:xfrm>
            <a:off x="3028208" y="365125"/>
            <a:ext cx="8325591" cy="1325563"/>
          </a:xfrm>
        </p:spPr>
        <p:txBody>
          <a:bodyPr>
            <a:normAutofit fontScale="90000"/>
          </a:bodyPr>
          <a:lstStyle/>
          <a:p>
            <a:br>
              <a:rPr lang="en-GB" b="1" dirty="0"/>
            </a:br>
            <a:r>
              <a:rPr lang="en-GB" sz="4900" b="1" dirty="0"/>
              <a:t>SLCN can cause: </a:t>
            </a:r>
            <a:br>
              <a:rPr lang="en-GB" b="1" dirty="0"/>
            </a:br>
            <a:endParaRPr lang="en-GB" b="1" dirty="0"/>
          </a:p>
        </p:txBody>
      </p:sp>
    </p:spTree>
    <p:extLst>
      <p:ext uri="{BB962C8B-B14F-4D97-AF65-F5344CB8AC3E}">
        <p14:creationId xmlns:p14="http://schemas.microsoft.com/office/powerpoint/2010/main" val="949324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6F3F8-7A3B-4410-B827-48DE40152381}"/>
              </a:ext>
            </a:extLst>
          </p:cNvPr>
          <p:cNvSpPr>
            <a:spLocks noGrp="1"/>
          </p:cNvSpPr>
          <p:nvPr>
            <p:ph type="title"/>
          </p:nvPr>
        </p:nvSpPr>
        <p:spPr>
          <a:xfrm>
            <a:off x="3188042" y="365125"/>
            <a:ext cx="8165757" cy="1325563"/>
          </a:xfrm>
        </p:spPr>
        <p:txBody>
          <a:bodyPr/>
          <a:lstStyle/>
          <a:p>
            <a:r>
              <a:rPr lang="en-GB" b="1" dirty="0"/>
              <a:t>Language Development </a:t>
            </a:r>
          </a:p>
        </p:txBody>
      </p:sp>
      <p:sp>
        <p:nvSpPr>
          <p:cNvPr id="3" name="Content Placeholder 2">
            <a:extLst>
              <a:ext uri="{FF2B5EF4-FFF2-40B4-BE49-F238E27FC236}">
                <a16:creationId xmlns:a16="http://schemas.microsoft.com/office/drawing/2014/main" id="{D81CE385-3D9F-4D92-96B9-D552E6673E27}"/>
              </a:ext>
            </a:extLst>
          </p:cNvPr>
          <p:cNvSpPr>
            <a:spLocks noGrp="1"/>
          </p:cNvSpPr>
          <p:nvPr>
            <p:ph idx="1"/>
          </p:nvPr>
        </p:nvSpPr>
        <p:spPr/>
        <p:txBody>
          <a:bodyPr/>
          <a:lstStyle/>
          <a:p>
            <a:r>
              <a:rPr lang="en-GB" dirty="0"/>
              <a:t>There are two main areas of skill in children’s development of language:</a:t>
            </a:r>
          </a:p>
          <a:p>
            <a:pPr marL="0" indent="0">
              <a:buNone/>
            </a:pPr>
            <a:endParaRPr lang="en-GB" dirty="0"/>
          </a:p>
          <a:p>
            <a:pPr lvl="1"/>
            <a:r>
              <a:rPr lang="en-GB" b="1" dirty="0"/>
              <a:t>Receptive Language</a:t>
            </a:r>
            <a:r>
              <a:rPr lang="en-GB" dirty="0"/>
              <a:t> (understanding): Comprehension of language</a:t>
            </a:r>
          </a:p>
          <a:p>
            <a:pPr marL="457200" lvl="1" indent="0">
              <a:buNone/>
            </a:pPr>
            <a:endParaRPr lang="en-GB" dirty="0"/>
          </a:p>
          <a:p>
            <a:pPr lvl="1"/>
            <a:r>
              <a:rPr lang="en-GB" b="1" dirty="0"/>
              <a:t>Expressive Language</a:t>
            </a:r>
            <a:r>
              <a:rPr lang="en-GB" dirty="0"/>
              <a:t> (using language): The use of language through speech, sign or alternative forms to communicate want, needs, thoughts and ideas</a:t>
            </a:r>
          </a:p>
        </p:txBody>
      </p:sp>
      <p:pic>
        <p:nvPicPr>
          <p:cNvPr id="5" name="Picture 4">
            <a:extLst>
              <a:ext uri="{FF2B5EF4-FFF2-40B4-BE49-F238E27FC236}">
                <a16:creationId xmlns:a16="http://schemas.microsoft.com/office/drawing/2014/main" id="{90D983CB-100B-46DB-9C69-6A4E0F0950CC}"/>
              </a:ext>
            </a:extLst>
          </p:cNvPr>
          <p:cNvPicPr>
            <a:picLocks noChangeAspect="1"/>
          </p:cNvPicPr>
          <p:nvPr/>
        </p:nvPicPr>
        <p:blipFill>
          <a:blip r:embed="rId2"/>
          <a:stretch>
            <a:fillRect/>
          </a:stretch>
        </p:blipFill>
        <p:spPr>
          <a:xfrm>
            <a:off x="1787318" y="365125"/>
            <a:ext cx="1030313" cy="1237595"/>
          </a:xfrm>
          <a:prstGeom prst="rect">
            <a:avLst/>
          </a:prstGeom>
        </p:spPr>
      </p:pic>
    </p:spTree>
    <p:extLst>
      <p:ext uri="{BB962C8B-B14F-4D97-AF65-F5344CB8AC3E}">
        <p14:creationId xmlns:p14="http://schemas.microsoft.com/office/powerpoint/2010/main" val="15248684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EB357-990C-4037-9400-F161A01B9F9A}"/>
              </a:ext>
            </a:extLst>
          </p:cNvPr>
          <p:cNvSpPr>
            <a:spLocks noGrp="1"/>
          </p:cNvSpPr>
          <p:nvPr>
            <p:ph type="title"/>
          </p:nvPr>
        </p:nvSpPr>
        <p:spPr>
          <a:xfrm>
            <a:off x="2953264" y="365125"/>
            <a:ext cx="8400535" cy="1325563"/>
          </a:xfrm>
        </p:spPr>
        <p:txBody>
          <a:bodyPr/>
          <a:lstStyle/>
          <a:p>
            <a:r>
              <a:rPr lang="en-GB" b="1" dirty="0"/>
              <a:t>The First Five Years Matter</a:t>
            </a:r>
          </a:p>
        </p:txBody>
      </p:sp>
      <p:pic>
        <p:nvPicPr>
          <p:cNvPr id="4" name="Content Placeholder 3">
            <a:extLst>
              <a:ext uri="{FF2B5EF4-FFF2-40B4-BE49-F238E27FC236}">
                <a16:creationId xmlns:a16="http://schemas.microsoft.com/office/drawing/2014/main" id="{32BC37F6-F880-4416-A7E7-CEF591C9D2EF}"/>
              </a:ext>
            </a:extLst>
          </p:cNvPr>
          <p:cNvPicPr>
            <a:picLocks noGrp="1" noChangeAspect="1"/>
          </p:cNvPicPr>
          <p:nvPr>
            <p:ph idx="1"/>
          </p:nvPr>
        </p:nvPicPr>
        <p:blipFill>
          <a:blip r:embed="rId2"/>
          <a:stretch>
            <a:fillRect/>
          </a:stretch>
        </p:blipFill>
        <p:spPr>
          <a:xfrm>
            <a:off x="2953264" y="1690688"/>
            <a:ext cx="5919500" cy="4859407"/>
          </a:xfrm>
          <a:prstGeom prst="rect">
            <a:avLst/>
          </a:prstGeom>
        </p:spPr>
      </p:pic>
      <p:pic>
        <p:nvPicPr>
          <p:cNvPr id="3" name="Picture 2">
            <a:extLst>
              <a:ext uri="{FF2B5EF4-FFF2-40B4-BE49-F238E27FC236}">
                <a16:creationId xmlns:a16="http://schemas.microsoft.com/office/drawing/2014/main" id="{8193B320-919D-44F4-B125-712F6D601236}"/>
              </a:ext>
            </a:extLst>
          </p:cNvPr>
          <p:cNvPicPr>
            <a:picLocks noChangeAspect="1"/>
          </p:cNvPicPr>
          <p:nvPr/>
        </p:nvPicPr>
        <p:blipFill>
          <a:blip r:embed="rId3"/>
          <a:stretch>
            <a:fillRect/>
          </a:stretch>
        </p:blipFill>
        <p:spPr>
          <a:xfrm>
            <a:off x="1843782" y="245132"/>
            <a:ext cx="1030313" cy="1237595"/>
          </a:xfrm>
          <a:prstGeom prst="rect">
            <a:avLst/>
          </a:prstGeom>
        </p:spPr>
      </p:pic>
    </p:spTree>
    <p:extLst>
      <p:ext uri="{BB962C8B-B14F-4D97-AF65-F5344CB8AC3E}">
        <p14:creationId xmlns:p14="http://schemas.microsoft.com/office/powerpoint/2010/main" val="5469937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9ECD-9BB9-443C-AD42-9D0DFD796359}"/>
              </a:ext>
            </a:extLst>
          </p:cNvPr>
          <p:cNvSpPr>
            <a:spLocks noGrp="1"/>
          </p:cNvSpPr>
          <p:nvPr>
            <p:ph type="title"/>
          </p:nvPr>
        </p:nvSpPr>
        <p:spPr>
          <a:xfrm>
            <a:off x="2980706" y="500062"/>
            <a:ext cx="8373094" cy="1325563"/>
          </a:xfrm>
        </p:spPr>
        <p:txBody>
          <a:bodyPr/>
          <a:lstStyle/>
          <a:p>
            <a:r>
              <a:rPr lang="en-GB" b="1" dirty="0"/>
              <a:t>Stages of Language Development </a:t>
            </a:r>
          </a:p>
        </p:txBody>
      </p:sp>
      <p:sp>
        <p:nvSpPr>
          <p:cNvPr id="3" name="Content Placeholder 2">
            <a:extLst>
              <a:ext uri="{FF2B5EF4-FFF2-40B4-BE49-F238E27FC236}">
                <a16:creationId xmlns:a16="http://schemas.microsoft.com/office/drawing/2014/main" id="{17A97424-E196-48A2-ADB1-283E4EDA4024}"/>
              </a:ext>
            </a:extLst>
          </p:cNvPr>
          <p:cNvSpPr>
            <a:spLocks noGrp="1"/>
          </p:cNvSpPr>
          <p:nvPr>
            <p:ph idx="1"/>
          </p:nvPr>
        </p:nvSpPr>
        <p:spPr>
          <a:xfrm>
            <a:off x="838200" y="1602721"/>
            <a:ext cx="10515600" cy="4890154"/>
          </a:xfrm>
        </p:spPr>
        <p:txBody>
          <a:bodyPr>
            <a:normAutofit/>
          </a:bodyPr>
          <a:lstStyle/>
          <a:p>
            <a:r>
              <a:rPr lang="en-GB" sz="2400" b="1" i="1" dirty="0"/>
              <a:t>0-1 years of age: </a:t>
            </a:r>
            <a:r>
              <a:rPr lang="en-GB" sz="2400" dirty="0"/>
              <a:t>An infant mainly uses non-verbal communication (mostly gestures) to communicate including gaze, head orientation and body positioning. New born, 1-5 months, uses crying as the main means of communication and different tones can express their emotions. At 6-7 months old, infants begin to respond to their own name by turning, looking and vocalise through sounds (e.g. yell and squeal</a:t>
            </a:r>
            <a:r>
              <a:rPr lang="en-GB" sz="2400"/>
              <a:t>). </a:t>
            </a:r>
            <a:r>
              <a:rPr lang="en-GB" sz="2400" dirty="0"/>
              <a:t> </a:t>
            </a:r>
            <a:r>
              <a:rPr lang="en-GB" sz="2400"/>
              <a:t>By </a:t>
            </a:r>
            <a:r>
              <a:rPr lang="en-GB" sz="2400" dirty="0"/>
              <a:t>7-10 months the infant starts putting sounds together, for example "mama" and "</a:t>
            </a:r>
            <a:r>
              <a:rPr lang="en-GB" sz="2400"/>
              <a:t>dada" </a:t>
            </a:r>
            <a:r>
              <a:rPr lang="en-GB" sz="2400" dirty="0"/>
              <a:t>but these tend not to have specific meaning . By 10-12 months, verbal communication begins and the child starts to imitate any sounds heard, such as animal sounds. The non-verbal communication of infants includes the use of gaze, head orientation and body positioning. Development of skills requires many repetitive, rewarding interactions with an attuned care-giver. Babies learn to engage in joint attention and turn-taking activities.</a:t>
            </a:r>
          </a:p>
          <a:p>
            <a:endParaRPr lang="en-GB" dirty="0"/>
          </a:p>
        </p:txBody>
      </p:sp>
      <p:pic>
        <p:nvPicPr>
          <p:cNvPr id="4" name="Picture 3">
            <a:extLst>
              <a:ext uri="{FF2B5EF4-FFF2-40B4-BE49-F238E27FC236}">
                <a16:creationId xmlns:a16="http://schemas.microsoft.com/office/drawing/2014/main" id="{E15D6458-55A9-4A4A-8E3D-E31DC7CBCA71}"/>
              </a:ext>
            </a:extLst>
          </p:cNvPr>
          <p:cNvPicPr>
            <a:picLocks noChangeAspect="1"/>
          </p:cNvPicPr>
          <p:nvPr/>
        </p:nvPicPr>
        <p:blipFill>
          <a:blip r:embed="rId2"/>
          <a:stretch>
            <a:fillRect/>
          </a:stretch>
        </p:blipFill>
        <p:spPr>
          <a:xfrm>
            <a:off x="1787318" y="365125"/>
            <a:ext cx="1030313" cy="1237595"/>
          </a:xfrm>
          <a:prstGeom prst="rect">
            <a:avLst/>
          </a:prstGeom>
        </p:spPr>
      </p:pic>
    </p:spTree>
    <p:extLst>
      <p:ext uri="{BB962C8B-B14F-4D97-AF65-F5344CB8AC3E}">
        <p14:creationId xmlns:p14="http://schemas.microsoft.com/office/powerpoint/2010/main" val="1288014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81DBC9-100D-4732-A705-FAAC4AEA2217}"/>
              </a:ext>
            </a:extLst>
          </p:cNvPr>
          <p:cNvSpPr>
            <a:spLocks noGrp="1"/>
          </p:cNvSpPr>
          <p:nvPr>
            <p:ph idx="1"/>
          </p:nvPr>
        </p:nvSpPr>
        <p:spPr/>
        <p:txBody>
          <a:bodyPr>
            <a:normAutofit lnSpcReduction="10000"/>
          </a:bodyPr>
          <a:lstStyle/>
          <a:p>
            <a:r>
              <a:rPr lang="en-GB" sz="2600" b="1" i="1" dirty="0"/>
              <a:t>1-2 years of age: </a:t>
            </a:r>
            <a:r>
              <a:rPr lang="en-GB" sz="2600" dirty="0"/>
              <a:t>Rapid development in verbal communication which over-takes non-verbal communication skills. Care-giving adults are the child’s main point of reference in terms of sounds, context and developing meaning. The amount of talk modelled by the care-giver of emotions, thoughts and feelings impacts positively on the secure attachment of the child. Vocabulary consists of 50 words and can be as many as 500!</a:t>
            </a:r>
          </a:p>
          <a:p>
            <a:r>
              <a:rPr lang="en-GB" sz="2600" b="1" i="1" dirty="0"/>
              <a:t>2-3 years of age: </a:t>
            </a:r>
            <a:r>
              <a:rPr lang="en-GB" sz="2600" dirty="0"/>
              <a:t>Development of the rules of social communication and turn-taking skills. Adult initiates games / mirroring. Teaches child patience, kindness and the rules of conversation listening and responding. These are key skills which shape interpersonal skills and the child’s self-discovery journey. Children begin to understand illocutionary intent (understanding meaning even if it is not said). They can also ‘turnabout’ using subtle cues to hand conversation over to another.</a:t>
            </a:r>
          </a:p>
          <a:p>
            <a:endParaRPr lang="en-GB" sz="2400" dirty="0"/>
          </a:p>
          <a:p>
            <a:endParaRPr lang="en-GB" dirty="0"/>
          </a:p>
        </p:txBody>
      </p:sp>
      <p:sp>
        <p:nvSpPr>
          <p:cNvPr id="4" name="Title 1">
            <a:extLst>
              <a:ext uri="{FF2B5EF4-FFF2-40B4-BE49-F238E27FC236}">
                <a16:creationId xmlns:a16="http://schemas.microsoft.com/office/drawing/2014/main" id="{7FC2A4A7-1658-4C25-9200-EE13CF2B01F9}"/>
              </a:ext>
            </a:extLst>
          </p:cNvPr>
          <p:cNvSpPr>
            <a:spLocks noGrp="1"/>
          </p:cNvSpPr>
          <p:nvPr>
            <p:ph type="title"/>
          </p:nvPr>
        </p:nvSpPr>
        <p:spPr>
          <a:xfrm>
            <a:off x="2817631" y="365125"/>
            <a:ext cx="8536168" cy="1325563"/>
          </a:xfrm>
        </p:spPr>
        <p:txBody>
          <a:bodyPr/>
          <a:lstStyle/>
          <a:p>
            <a:br>
              <a:rPr lang="en-GB" b="1" dirty="0"/>
            </a:br>
            <a:r>
              <a:rPr lang="en-GB" b="1" dirty="0"/>
              <a:t>Stages of Language Development </a:t>
            </a:r>
          </a:p>
        </p:txBody>
      </p:sp>
      <p:pic>
        <p:nvPicPr>
          <p:cNvPr id="5" name="Picture 4">
            <a:extLst>
              <a:ext uri="{FF2B5EF4-FFF2-40B4-BE49-F238E27FC236}">
                <a16:creationId xmlns:a16="http://schemas.microsoft.com/office/drawing/2014/main" id="{5EFEF89D-01E6-42AA-A802-FB13548606F8}"/>
              </a:ext>
            </a:extLst>
          </p:cNvPr>
          <p:cNvPicPr>
            <a:picLocks noChangeAspect="1"/>
          </p:cNvPicPr>
          <p:nvPr/>
        </p:nvPicPr>
        <p:blipFill>
          <a:blip r:embed="rId3"/>
          <a:stretch>
            <a:fillRect/>
          </a:stretch>
        </p:blipFill>
        <p:spPr>
          <a:xfrm>
            <a:off x="1787318" y="365125"/>
            <a:ext cx="1030313" cy="1237595"/>
          </a:xfrm>
          <a:prstGeom prst="rect">
            <a:avLst/>
          </a:prstGeom>
        </p:spPr>
      </p:pic>
    </p:spTree>
    <p:extLst>
      <p:ext uri="{BB962C8B-B14F-4D97-AF65-F5344CB8AC3E}">
        <p14:creationId xmlns:p14="http://schemas.microsoft.com/office/powerpoint/2010/main" val="2496848864"/>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69010033CD45D479681024A3CDF1F71" ma:contentTypeVersion="13" ma:contentTypeDescription="Create a new document." ma:contentTypeScope="" ma:versionID="4a1ed48ba02f22c508fa196348d8d3cf">
  <xsd:schema xmlns:xsd="http://www.w3.org/2001/XMLSchema" xmlns:xs="http://www.w3.org/2001/XMLSchema" xmlns:p="http://schemas.microsoft.com/office/2006/metadata/properties" xmlns:ns3="83dce263-d04c-474d-b9ee-1e6428f1a3d8" xmlns:ns4="6dd73cd8-8e65-4754-af1d-1258c41e6661" targetNamespace="http://schemas.microsoft.com/office/2006/metadata/properties" ma:root="true" ma:fieldsID="55f4a239035c164e5d488ba6e1156b02" ns3:_="" ns4:_="">
    <xsd:import namespace="83dce263-d04c-474d-b9ee-1e6428f1a3d8"/>
    <xsd:import namespace="6dd73cd8-8e65-4754-af1d-1258c41e6661"/>
    <xsd:element name="properties">
      <xsd:complexType>
        <xsd:sequence>
          <xsd:element name="documentManagement">
            <xsd:complexType>
              <xsd:all>
                <xsd:element ref="ns3:MediaServiceMetadata" minOccurs="0"/>
                <xsd:element ref="ns3:MediaServiceFastMetadata" minOccurs="0"/>
                <xsd:element ref="ns3:MediaServiceAutoTags" minOccurs="0"/>
                <xsd:element ref="ns4:SharedWithUsers" minOccurs="0"/>
                <xsd:element ref="ns4:SharedWithDetails" minOccurs="0"/>
                <xsd:element ref="ns4:SharingHintHash"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dce263-d04c-474d-b9ee-1e6428f1a3d8"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dd73cd8-8e65-4754-af1d-1258c41e6661"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element name="SharingHintHash" ma:index="13"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E95FA5E-2A38-4DE2-BA3A-83E56A30D40A}">
  <ds:schemaRefs>
    <ds:schemaRef ds:uri="http://schemas.microsoft.com/sharepoint/v3/contenttype/forms"/>
  </ds:schemaRefs>
</ds:datastoreItem>
</file>

<file path=customXml/itemProps2.xml><?xml version="1.0" encoding="utf-8"?>
<ds:datastoreItem xmlns:ds="http://schemas.openxmlformats.org/officeDocument/2006/customXml" ds:itemID="{E366C536-71F9-4A6C-9187-026D4C0D5B7A}">
  <ds:schemaRefs>
    <ds:schemaRef ds:uri="http://purl.org/dc/elements/1.1/"/>
    <ds:schemaRef ds:uri="http://purl.org/dc/dcmitype/"/>
    <ds:schemaRef ds:uri="http://schemas.microsoft.com/office/infopath/2007/PartnerControls"/>
    <ds:schemaRef ds:uri="83dce263-d04c-474d-b9ee-1e6428f1a3d8"/>
    <ds:schemaRef ds:uri="http://schemas.microsoft.com/office/2006/metadata/properties"/>
    <ds:schemaRef ds:uri="http://schemas.openxmlformats.org/package/2006/metadata/core-properties"/>
    <ds:schemaRef ds:uri="http://schemas.microsoft.com/office/2006/documentManagement/types"/>
    <ds:schemaRef ds:uri="http://purl.org/dc/terms/"/>
    <ds:schemaRef ds:uri="6dd73cd8-8e65-4754-af1d-1258c41e6661"/>
    <ds:schemaRef ds:uri="http://www.w3.org/XML/1998/namespace"/>
  </ds:schemaRefs>
</ds:datastoreItem>
</file>

<file path=customXml/itemProps3.xml><?xml version="1.0" encoding="utf-8"?>
<ds:datastoreItem xmlns:ds="http://schemas.openxmlformats.org/officeDocument/2006/customXml" ds:itemID="{9076FC6D-852E-421E-B601-3E4F6D13537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dce263-d04c-474d-b9ee-1e6428f1a3d8"/>
    <ds:schemaRef ds:uri="6dd73cd8-8e65-4754-af1d-1258c41e666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13276</TotalTime>
  <Words>2716</Words>
  <Application>Microsoft Office PowerPoint</Application>
  <PresentationFormat>Widescreen</PresentationFormat>
  <Paragraphs>244</Paragraphs>
  <Slides>30</Slides>
  <Notes>17</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30</vt:i4>
      </vt:variant>
    </vt:vector>
  </HeadingPairs>
  <TitlesOfParts>
    <vt:vector size="41" baseType="lpstr">
      <vt:lpstr>Arial</vt:lpstr>
      <vt:lpstr>Arial Black</vt:lpstr>
      <vt:lpstr>Calibri</vt:lpstr>
      <vt:lpstr>Calibri Light</vt:lpstr>
      <vt:lpstr>Lucida Sans Unicode</vt:lpstr>
      <vt:lpstr>Verdana</vt:lpstr>
      <vt:lpstr>Wingdings</vt:lpstr>
      <vt:lpstr>Wingdings 2</vt:lpstr>
      <vt:lpstr>Wingdings 3</vt:lpstr>
      <vt:lpstr>Office Theme</vt:lpstr>
      <vt:lpstr>Concourse</vt:lpstr>
      <vt:lpstr>Speech, Language and Communication Needs and Vulnerable Learners </vt:lpstr>
      <vt:lpstr>Why? </vt:lpstr>
      <vt:lpstr>We are planning to cover: </vt:lpstr>
      <vt:lpstr>PowerPoint Presentation</vt:lpstr>
      <vt:lpstr> SLCN can cause:  </vt:lpstr>
      <vt:lpstr>Language Development </vt:lpstr>
      <vt:lpstr>The First Five Years Matter</vt:lpstr>
      <vt:lpstr>Stages of Language Development </vt:lpstr>
      <vt:lpstr> Stages of Language Development </vt:lpstr>
      <vt:lpstr>Stages of Language Development </vt:lpstr>
      <vt:lpstr>Pragmatic and Semantic  Language Skills </vt:lpstr>
      <vt:lpstr>Pragmatics development </vt:lpstr>
      <vt:lpstr>  The impact of Speech,  Language and Communication Needs  </vt:lpstr>
      <vt:lpstr>  Speech, Language and  Communication Needs in School   </vt:lpstr>
      <vt:lpstr> SLCN in the Classroom:  </vt:lpstr>
      <vt:lpstr> SLCN in the Classroom:  the impact on Educational Achievement </vt:lpstr>
      <vt:lpstr> Risk factors for  developing SLCN  </vt:lpstr>
      <vt:lpstr>SLCN and co-morbidity  with SEMH needs</vt:lpstr>
      <vt:lpstr> SLCN and challenging behaviour</vt:lpstr>
      <vt:lpstr>A ‘hidden’ need –  undiagnosed SLCN?</vt:lpstr>
      <vt:lpstr>The scale of the issue:</vt:lpstr>
      <vt:lpstr>ATTACH Audit: </vt:lpstr>
      <vt:lpstr>A Graduated Response in  School </vt:lpstr>
      <vt:lpstr>PowerPoint Presentation</vt:lpstr>
      <vt:lpstr>PowerPoint Presentation</vt:lpstr>
      <vt:lpstr>Suggestions for targeted provision </vt:lpstr>
      <vt:lpstr>Resources to use: </vt:lpstr>
      <vt:lpstr>OCC Resources</vt:lpstr>
      <vt:lpstr>Links to Training and  Resources </vt:lpstr>
      <vt:lpstr>Questions and Discussion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Attachment and Trauma</dc:title>
  <dc:creator>Riviere, Hester - CEF</dc:creator>
  <cp:lastModifiedBy>Hewings, Debbie - S&amp;CS</cp:lastModifiedBy>
  <cp:revision>40</cp:revision>
  <dcterms:created xsi:type="dcterms:W3CDTF">2020-10-30T15:17:45Z</dcterms:created>
  <dcterms:modified xsi:type="dcterms:W3CDTF">2021-06-16T10:37:53Z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0x010100C69010033CD45D479681024A3CDF1F71</vt:lpwstr>
  </property>
</Properties>
</file>